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2"/>
  </p:notesMasterIdLst>
  <p:sldIdLst>
    <p:sldId id="256" r:id="rId5"/>
    <p:sldId id="273" r:id="rId6"/>
    <p:sldId id="275" r:id="rId7"/>
    <p:sldId id="274" r:id="rId8"/>
    <p:sldId id="276" r:id="rId9"/>
    <p:sldId id="269" r:id="rId10"/>
    <p:sldId id="285" r:id="rId11"/>
    <p:sldId id="286" r:id="rId12"/>
    <p:sldId id="287" r:id="rId13"/>
    <p:sldId id="288" r:id="rId14"/>
    <p:sldId id="289" r:id="rId15"/>
    <p:sldId id="291" r:id="rId16"/>
    <p:sldId id="292" r:id="rId17"/>
    <p:sldId id="294" r:id="rId18"/>
    <p:sldId id="295" r:id="rId19"/>
    <p:sldId id="278" r:id="rId20"/>
    <p:sldId id="277"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0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68" autoAdjust="0"/>
    <p:restoredTop sz="94694"/>
  </p:normalViewPr>
  <p:slideViewPr>
    <p:cSldViewPr snapToGrid="0" snapToObjects="1">
      <p:cViewPr varScale="1">
        <p:scale>
          <a:sx n="121" d="100"/>
          <a:sy n="121" d="100"/>
        </p:scale>
        <p:origin x="68" y="33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4.png"/><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svg"/><Relationship Id="rId1" Type="http://schemas.openxmlformats.org/officeDocument/2006/relationships/image" Target="../media/image12.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4.png"/><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svg"/><Relationship Id="rId1" Type="http://schemas.openxmlformats.org/officeDocument/2006/relationships/image" Target="../media/image12.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60E7B-E89C-4947-8A8A-1DECEC130F5B}"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CDF098A-9EFF-4F86-B893-840FF4237B5B}">
      <dgm:prSet/>
      <dgm:spPr/>
      <dgm:t>
        <a:bodyPr/>
        <a:lstStyle/>
        <a:p>
          <a:r>
            <a:rPr lang="en-US"/>
            <a:t>With the additional funding provided by the new COVID-19 relief package, SBA will resume processing EIDL Loan and Advance applications that are already in the queue on a first come, first-served basis.</a:t>
          </a:r>
        </a:p>
      </dgm:t>
    </dgm:pt>
    <dgm:pt modelId="{E31F1A67-C27A-4595-8229-0E3BB2217BB2}" type="parTrans" cxnId="{130CA7FA-E2F8-4AE4-97BF-1A11AD815C78}">
      <dgm:prSet/>
      <dgm:spPr/>
      <dgm:t>
        <a:bodyPr/>
        <a:lstStyle/>
        <a:p>
          <a:endParaRPr lang="en-US"/>
        </a:p>
      </dgm:t>
    </dgm:pt>
    <dgm:pt modelId="{343B680F-02A3-4AC7-8A80-B802EB0BCFCB}" type="sibTrans" cxnId="{130CA7FA-E2F8-4AE4-97BF-1A11AD815C78}">
      <dgm:prSet/>
      <dgm:spPr/>
      <dgm:t>
        <a:bodyPr/>
        <a:lstStyle/>
        <a:p>
          <a:endParaRPr lang="en-US"/>
        </a:p>
      </dgm:t>
    </dgm:pt>
    <dgm:pt modelId="{D0482C93-3FE7-455C-AC35-EEBAE880E1D9}">
      <dgm:prSet/>
      <dgm:spPr/>
      <dgm:t>
        <a:bodyPr/>
        <a:lstStyle/>
        <a:p>
          <a:r>
            <a:rPr lang="en-US" dirty="0"/>
            <a:t>We will provide further information on the availability of the EIDL portal to receive new applications (including those from agricultural enterprises) as soon as possible.</a:t>
          </a:r>
        </a:p>
      </dgm:t>
    </dgm:pt>
    <dgm:pt modelId="{A471BD81-00F2-4A00-8809-A54EAD5B9696}" type="parTrans" cxnId="{FC9070FC-64AD-4454-AB63-4328DDC0833A}">
      <dgm:prSet/>
      <dgm:spPr/>
      <dgm:t>
        <a:bodyPr/>
        <a:lstStyle/>
        <a:p>
          <a:endParaRPr lang="en-US"/>
        </a:p>
      </dgm:t>
    </dgm:pt>
    <dgm:pt modelId="{56ADEE3C-0F08-49C7-9BC2-7FC2A564265E}" type="sibTrans" cxnId="{FC9070FC-64AD-4454-AB63-4328DDC0833A}">
      <dgm:prSet/>
      <dgm:spPr/>
      <dgm:t>
        <a:bodyPr/>
        <a:lstStyle/>
        <a:p>
          <a:endParaRPr lang="en-US"/>
        </a:p>
      </dgm:t>
    </dgm:pt>
    <dgm:pt modelId="{FA8765D5-733B-3A41-A14F-E3EAF34EEE94}" type="pres">
      <dgm:prSet presAssocID="{EA260E7B-E89C-4947-8A8A-1DECEC130F5B}" presName="Name0" presStyleCnt="0">
        <dgm:presLayoutVars>
          <dgm:dir/>
          <dgm:animLvl val="lvl"/>
          <dgm:resizeHandles val="exact"/>
        </dgm:presLayoutVars>
      </dgm:prSet>
      <dgm:spPr/>
      <dgm:t>
        <a:bodyPr/>
        <a:lstStyle/>
        <a:p>
          <a:endParaRPr lang="en-US"/>
        </a:p>
      </dgm:t>
    </dgm:pt>
    <dgm:pt modelId="{0C117111-3441-2145-A61E-5E1B775870F5}" type="pres">
      <dgm:prSet presAssocID="{D0482C93-3FE7-455C-AC35-EEBAE880E1D9}" presName="boxAndChildren" presStyleCnt="0"/>
      <dgm:spPr/>
    </dgm:pt>
    <dgm:pt modelId="{428E06C0-4DBF-FD4A-A47B-4EB01A47A752}" type="pres">
      <dgm:prSet presAssocID="{D0482C93-3FE7-455C-AC35-EEBAE880E1D9}" presName="parentTextBox" presStyleLbl="node1" presStyleIdx="0" presStyleCnt="2"/>
      <dgm:spPr/>
      <dgm:t>
        <a:bodyPr/>
        <a:lstStyle/>
        <a:p>
          <a:endParaRPr lang="en-US"/>
        </a:p>
      </dgm:t>
    </dgm:pt>
    <dgm:pt modelId="{BB3AFF7E-DEBB-2047-9E6A-12B67CAC3EAA}" type="pres">
      <dgm:prSet presAssocID="{343B680F-02A3-4AC7-8A80-B802EB0BCFCB}" presName="sp" presStyleCnt="0"/>
      <dgm:spPr/>
    </dgm:pt>
    <dgm:pt modelId="{C1BB31F5-50EF-6449-B8CB-6C9426D6FD5E}" type="pres">
      <dgm:prSet presAssocID="{BCDF098A-9EFF-4F86-B893-840FF4237B5B}" presName="arrowAndChildren" presStyleCnt="0"/>
      <dgm:spPr/>
    </dgm:pt>
    <dgm:pt modelId="{828E839D-33E7-5B44-B825-C890E6D7C35D}" type="pres">
      <dgm:prSet presAssocID="{BCDF098A-9EFF-4F86-B893-840FF4237B5B}" presName="parentTextArrow" presStyleLbl="node1" presStyleIdx="1" presStyleCnt="2"/>
      <dgm:spPr/>
      <dgm:t>
        <a:bodyPr/>
        <a:lstStyle/>
        <a:p>
          <a:endParaRPr lang="en-US"/>
        </a:p>
      </dgm:t>
    </dgm:pt>
  </dgm:ptLst>
  <dgm:cxnLst>
    <dgm:cxn modelId="{BF7740A2-0D9A-D749-97E1-45F080C289A2}" type="presOf" srcId="{EA260E7B-E89C-4947-8A8A-1DECEC130F5B}" destId="{FA8765D5-733B-3A41-A14F-E3EAF34EEE94}" srcOrd="0" destOrd="0" presId="urn:microsoft.com/office/officeart/2005/8/layout/process4"/>
    <dgm:cxn modelId="{99D24D8E-F247-6B4F-8950-97D77DAE5C06}" type="presOf" srcId="{D0482C93-3FE7-455C-AC35-EEBAE880E1D9}" destId="{428E06C0-4DBF-FD4A-A47B-4EB01A47A752}" srcOrd="0" destOrd="0" presId="urn:microsoft.com/office/officeart/2005/8/layout/process4"/>
    <dgm:cxn modelId="{FC9070FC-64AD-4454-AB63-4328DDC0833A}" srcId="{EA260E7B-E89C-4947-8A8A-1DECEC130F5B}" destId="{D0482C93-3FE7-455C-AC35-EEBAE880E1D9}" srcOrd="1" destOrd="0" parTransId="{A471BD81-00F2-4A00-8809-A54EAD5B9696}" sibTransId="{56ADEE3C-0F08-49C7-9BC2-7FC2A564265E}"/>
    <dgm:cxn modelId="{130CA7FA-E2F8-4AE4-97BF-1A11AD815C78}" srcId="{EA260E7B-E89C-4947-8A8A-1DECEC130F5B}" destId="{BCDF098A-9EFF-4F86-B893-840FF4237B5B}" srcOrd="0" destOrd="0" parTransId="{E31F1A67-C27A-4595-8229-0E3BB2217BB2}" sibTransId="{343B680F-02A3-4AC7-8A80-B802EB0BCFCB}"/>
    <dgm:cxn modelId="{7A10AC88-6D47-2147-ABC3-FDCA1544EDA6}" type="presOf" srcId="{BCDF098A-9EFF-4F86-B893-840FF4237B5B}" destId="{828E839D-33E7-5B44-B825-C890E6D7C35D}" srcOrd="0" destOrd="0" presId="urn:microsoft.com/office/officeart/2005/8/layout/process4"/>
    <dgm:cxn modelId="{89282113-8F26-144E-8E95-1ACFE10A1A2D}" type="presParOf" srcId="{FA8765D5-733B-3A41-A14F-E3EAF34EEE94}" destId="{0C117111-3441-2145-A61E-5E1B775870F5}" srcOrd="0" destOrd="0" presId="urn:microsoft.com/office/officeart/2005/8/layout/process4"/>
    <dgm:cxn modelId="{B0170358-340F-8C4E-9527-830D617D4EAF}" type="presParOf" srcId="{0C117111-3441-2145-A61E-5E1B775870F5}" destId="{428E06C0-4DBF-FD4A-A47B-4EB01A47A752}" srcOrd="0" destOrd="0" presId="urn:microsoft.com/office/officeart/2005/8/layout/process4"/>
    <dgm:cxn modelId="{430A3CDE-3658-7942-BF32-D3479D789DB2}" type="presParOf" srcId="{FA8765D5-733B-3A41-A14F-E3EAF34EEE94}" destId="{BB3AFF7E-DEBB-2047-9E6A-12B67CAC3EAA}" srcOrd="1" destOrd="0" presId="urn:microsoft.com/office/officeart/2005/8/layout/process4"/>
    <dgm:cxn modelId="{87104CA8-8B9A-364B-B908-3D9D08CE7F02}" type="presParOf" srcId="{FA8765D5-733B-3A41-A14F-E3EAF34EEE94}" destId="{C1BB31F5-50EF-6449-B8CB-6C9426D6FD5E}" srcOrd="2" destOrd="0" presId="urn:microsoft.com/office/officeart/2005/8/layout/process4"/>
    <dgm:cxn modelId="{70CEED41-D2A9-A24E-BE19-9CEB00711DA1}" type="presParOf" srcId="{C1BB31F5-50EF-6449-B8CB-6C9426D6FD5E}" destId="{828E839D-33E7-5B44-B825-C890E6D7C35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30B37B-FA7E-4801-BA32-E9EE9D5B7FDC}"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F75A56F-CD0A-4540-96A7-513F170D932B}">
      <dgm:prSet/>
      <dgm:spPr/>
      <dgm:t>
        <a:bodyPr/>
        <a:lstStyle/>
        <a:p>
          <a:r>
            <a:rPr lang="en-US"/>
            <a:t>EIN# for businesses or SS# for sole proprietors.</a:t>
          </a:r>
        </a:p>
      </dgm:t>
    </dgm:pt>
    <dgm:pt modelId="{077464F2-34E4-48B3-A6F6-FBBA7447A413}" type="parTrans" cxnId="{A0876680-F76B-4818-9B04-009732A93290}">
      <dgm:prSet/>
      <dgm:spPr/>
      <dgm:t>
        <a:bodyPr/>
        <a:lstStyle/>
        <a:p>
          <a:endParaRPr lang="en-US"/>
        </a:p>
      </dgm:t>
    </dgm:pt>
    <dgm:pt modelId="{98787ADB-FCD9-45DB-B844-18CCF73ECEF7}" type="sibTrans" cxnId="{A0876680-F76B-4818-9B04-009732A93290}">
      <dgm:prSet/>
      <dgm:spPr/>
      <dgm:t>
        <a:bodyPr/>
        <a:lstStyle/>
        <a:p>
          <a:endParaRPr lang="en-US"/>
        </a:p>
      </dgm:t>
    </dgm:pt>
    <dgm:pt modelId="{4F677BC0-A0B4-4A1A-A2FC-4826E54D9326}">
      <dgm:prSet/>
      <dgm:spPr/>
      <dgm:t>
        <a:bodyPr/>
        <a:lstStyle/>
        <a:p>
          <a:r>
            <a:rPr lang="en-US"/>
            <a:t>Total Revenue from February 1, 2019 – January 31, 2020.</a:t>
          </a:r>
        </a:p>
      </dgm:t>
    </dgm:pt>
    <dgm:pt modelId="{21B5CA12-7B11-412D-9946-84EF6B4B5BC9}" type="parTrans" cxnId="{E5B68412-5077-4862-BCD2-2EE51B8C7B58}">
      <dgm:prSet/>
      <dgm:spPr/>
      <dgm:t>
        <a:bodyPr/>
        <a:lstStyle/>
        <a:p>
          <a:endParaRPr lang="en-US"/>
        </a:p>
      </dgm:t>
    </dgm:pt>
    <dgm:pt modelId="{576CC4BC-1FF3-4540-8B22-4F957864FBE8}" type="sibTrans" cxnId="{E5B68412-5077-4862-BCD2-2EE51B8C7B58}">
      <dgm:prSet/>
      <dgm:spPr/>
      <dgm:t>
        <a:bodyPr/>
        <a:lstStyle/>
        <a:p>
          <a:endParaRPr lang="en-US"/>
        </a:p>
      </dgm:t>
    </dgm:pt>
    <dgm:pt modelId="{3ED174D2-151B-44B4-A728-9A0C5BC1D628}">
      <dgm:prSet/>
      <dgm:spPr/>
      <dgm:t>
        <a:bodyPr/>
        <a:lstStyle/>
        <a:p>
          <a:r>
            <a:rPr lang="en-US"/>
            <a:t>Cost of Goods Sold from February 1, 2019 – January 31, 2020.</a:t>
          </a:r>
        </a:p>
      </dgm:t>
    </dgm:pt>
    <dgm:pt modelId="{E609EADD-5E04-459F-ADE0-39D2CE564867}" type="parTrans" cxnId="{D7A15B22-E30A-4E77-87EE-B2B781BE3574}">
      <dgm:prSet/>
      <dgm:spPr/>
      <dgm:t>
        <a:bodyPr/>
        <a:lstStyle/>
        <a:p>
          <a:endParaRPr lang="en-US"/>
        </a:p>
      </dgm:t>
    </dgm:pt>
    <dgm:pt modelId="{847016D1-757A-44AE-9D6C-8584D3061D6A}" type="sibTrans" cxnId="{D7A15B22-E30A-4E77-87EE-B2B781BE3574}">
      <dgm:prSet/>
      <dgm:spPr/>
      <dgm:t>
        <a:bodyPr/>
        <a:lstStyle/>
        <a:p>
          <a:endParaRPr lang="en-US"/>
        </a:p>
      </dgm:t>
    </dgm:pt>
    <dgm:pt modelId="{539269CB-699B-44E3-9381-65498B546411}">
      <dgm:prSet/>
      <dgm:spPr/>
      <dgm:t>
        <a:bodyPr/>
        <a:lstStyle/>
        <a:p>
          <a:r>
            <a:rPr lang="en-US"/>
            <a:t>Routing and Account numbers and Bank address for the deposit into your account.</a:t>
          </a:r>
        </a:p>
      </dgm:t>
    </dgm:pt>
    <dgm:pt modelId="{58FCF3EC-A6A3-4674-941A-931AEA1247B4}" type="parTrans" cxnId="{BDF13802-9CC3-4D56-BADD-105BF4D57778}">
      <dgm:prSet/>
      <dgm:spPr/>
      <dgm:t>
        <a:bodyPr/>
        <a:lstStyle/>
        <a:p>
          <a:endParaRPr lang="en-US"/>
        </a:p>
      </dgm:t>
    </dgm:pt>
    <dgm:pt modelId="{CB8B294A-5857-48FD-9475-E3F8F96F41E8}" type="sibTrans" cxnId="{BDF13802-9CC3-4D56-BADD-105BF4D57778}">
      <dgm:prSet/>
      <dgm:spPr/>
      <dgm:t>
        <a:bodyPr/>
        <a:lstStyle/>
        <a:p>
          <a:endParaRPr lang="en-US"/>
        </a:p>
      </dgm:t>
    </dgm:pt>
    <dgm:pt modelId="{8D0B335D-A2A5-423D-9DEB-0678BB39A256}" type="pres">
      <dgm:prSet presAssocID="{D630B37B-FA7E-4801-BA32-E9EE9D5B7FDC}" presName="root" presStyleCnt="0">
        <dgm:presLayoutVars>
          <dgm:dir/>
          <dgm:resizeHandles val="exact"/>
        </dgm:presLayoutVars>
      </dgm:prSet>
      <dgm:spPr/>
      <dgm:t>
        <a:bodyPr/>
        <a:lstStyle/>
        <a:p>
          <a:endParaRPr lang="en-US"/>
        </a:p>
      </dgm:t>
    </dgm:pt>
    <dgm:pt modelId="{FC7C15C4-1912-4DE5-8127-AEA9197925A4}" type="pres">
      <dgm:prSet presAssocID="{1F75A56F-CD0A-4540-96A7-513F170D932B}" presName="compNode" presStyleCnt="0"/>
      <dgm:spPr/>
    </dgm:pt>
    <dgm:pt modelId="{FC96C68E-10FE-4CB0-8B23-A19930EBFBBE}" type="pres">
      <dgm:prSet presAssocID="{1F75A56F-CD0A-4540-96A7-513F170D93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C9F27850-7577-4511-A377-C9BACE748077}" type="pres">
      <dgm:prSet presAssocID="{1F75A56F-CD0A-4540-96A7-513F170D932B}" presName="spaceRect" presStyleCnt="0"/>
      <dgm:spPr/>
    </dgm:pt>
    <dgm:pt modelId="{BB64B70A-D192-43A3-9739-59D98764B97C}" type="pres">
      <dgm:prSet presAssocID="{1F75A56F-CD0A-4540-96A7-513F170D932B}" presName="textRect" presStyleLbl="revTx" presStyleIdx="0" presStyleCnt="4">
        <dgm:presLayoutVars>
          <dgm:chMax val="1"/>
          <dgm:chPref val="1"/>
        </dgm:presLayoutVars>
      </dgm:prSet>
      <dgm:spPr/>
      <dgm:t>
        <a:bodyPr/>
        <a:lstStyle/>
        <a:p>
          <a:endParaRPr lang="en-US"/>
        </a:p>
      </dgm:t>
    </dgm:pt>
    <dgm:pt modelId="{7F2B0A81-0446-4D2E-B4B9-CEF6377C5B78}" type="pres">
      <dgm:prSet presAssocID="{98787ADB-FCD9-45DB-B844-18CCF73ECEF7}" presName="sibTrans" presStyleCnt="0"/>
      <dgm:spPr/>
    </dgm:pt>
    <dgm:pt modelId="{A3DA0698-0DFA-451E-B4D2-298A5F8B0D4D}" type="pres">
      <dgm:prSet presAssocID="{4F677BC0-A0B4-4A1A-A2FC-4826E54D9326}" presName="compNode" presStyleCnt="0"/>
      <dgm:spPr/>
    </dgm:pt>
    <dgm:pt modelId="{D0DB34B1-116A-44D0-A538-0E9DA7C163C9}" type="pres">
      <dgm:prSet presAssocID="{4F677BC0-A0B4-4A1A-A2FC-4826E54D93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3375E155-F44E-456B-BE68-510CC67E7DA3}" type="pres">
      <dgm:prSet presAssocID="{4F677BC0-A0B4-4A1A-A2FC-4826E54D9326}" presName="spaceRect" presStyleCnt="0"/>
      <dgm:spPr/>
    </dgm:pt>
    <dgm:pt modelId="{2ADAB50B-863D-4992-8F85-0C911AB13525}" type="pres">
      <dgm:prSet presAssocID="{4F677BC0-A0B4-4A1A-A2FC-4826E54D9326}" presName="textRect" presStyleLbl="revTx" presStyleIdx="1" presStyleCnt="4">
        <dgm:presLayoutVars>
          <dgm:chMax val="1"/>
          <dgm:chPref val="1"/>
        </dgm:presLayoutVars>
      </dgm:prSet>
      <dgm:spPr/>
      <dgm:t>
        <a:bodyPr/>
        <a:lstStyle/>
        <a:p>
          <a:endParaRPr lang="en-US"/>
        </a:p>
      </dgm:t>
    </dgm:pt>
    <dgm:pt modelId="{719688A7-80D8-4C6B-A918-AAA77DC5CA75}" type="pres">
      <dgm:prSet presAssocID="{576CC4BC-1FF3-4540-8B22-4F957864FBE8}" presName="sibTrans" presStyleCnt="0"/>
      <dgm:spPr/>
    </dgm:pt>
    <dgm:pt modelId="{370E0F07-8D77-4B2F-A1E4-A598E3540443}" type="pres">
      <dgm:prSet presAssocID="{3ED174D2-151B-44B4-A728-9A0C5BC1D628}" presName="compNode" presStyleCnt="0"/>
      <dgm:spPr/>
    </dgm:pt>
    <dgm:pt modelId="{480433FF-845E-412E-BB5F-2719367E843C}" type="pres">
      <dgm:prSet presAssocID="{3ED174D2-151B-44B4-A728-9A0C5BC1D6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9D1E2F9-C52C-4643-BE93-036529185990}" type="pres">
      <dgm:prSet presAssocID="{3ED174D2-151B-44B4-A728-9A0C5BC1D628}" presName="spaceRect" presStyleCnt="0"/>
      <dgm:spPr/>
    </dgm:pt>
    <dgm:pt modelId="{CE12F2BF-D6D7-4FBA-A492-9D09E87652C3}" type="pres">
      <dgm:prSet presAssocID="{3ED174D2-151B-44B4-A728-9A0C5BC1D628}" presName="textRect" presStyleLbl="revTx" presStyleIdx="2" presStyleCnt="4">
        <dgm:presLayoutVars>
          <dgm:chMax val="1"/>
          <dgm:chPref val="1"/>
        </dgm:presLayoutVars>
      </dgm:prSet>
      <dgm:spPr/>
      <dgm:t>
        <a:bodyPr/>
        <a:lstStyle/>
        <a:p>
          <a:endParaRPr lang="en-US"/>
        </a:p>
      </dgm:t>
    </dgm:pt>
    <dgm:pt modelId="{B4F93ED2-C377-4465-AB99-C9005893FB6E}" type="pres">
      <dgm:prSet presAssocID="{847016D1-757A-44AE-9D6C-8584D3061D6A}" presName="sibTrans" presStyleCnt="0"/>
      <dgm:spPr/>
    </dgm:pt>
    <dgm:pt modelId="{BEC92FEE-B9CD-45B1-ACA7-477402A2E8EF}" type="pres">
      <dgm:prSet presAssocID="{539269CB-699B-44E3-9381-65498B546411}" presName="compNode" presStyleCnt="0"/>
      <dgm:spPr/>
    </dgm:pt>
    <dgm:pt modelId="{E63D14B5-8479-4773-8ABA-32D7AC7E6031}" type="pres">
      <dgm:prSet presAssocID="{539269CB-699B-44E3-9381-65498B54641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3757F9CF-30F0-411A-B8BC-B876F3E24D97}" type="pres">
      <dgm:prSet presAssocID="{539269CB-699B-44E3-9381-65498B546411}" presName="spaceRect" presStyleCnt="0"/>
      <dgm:spPr/>
    </dgm:pt>
    <dgm:pt modelId="{BD9E6DEF-DC83-4E9A-8DA8-B8F70BE7E997}" type="pres">
      <dgm:prSet presAssocID="{539269CB-699B-44E3-9381-65498B546411}" presName="textRect" presStyleLbl="revTx" presStyleIdx="3" presStyleCnt="4">
        <dgm:presLayoutVars>
          <dgm:chMax val="1"/>
          <dgm:chPref val="1"/>
        </dgm:presLayoutVars>
      </dgm:prSet>
      <dgm:spPr/>
      <dgm:t>
        <a:bodyPr/>
        <a:lstStyle/>
        <a:p>
          <a:endParaRPr lang="en-US"/>
        </a:p>
      </dgm:t>
    </dgm:pt>
  </dgm:ptLst>
  <dgm:cxnLst>
    <dgm:cxn modelId="{A0876680-F76B-4818-9B04-009732A93290}" srcId="{D630B37B-FA7E-4801-BA32-E9EE9D5B7FDC}" destId="{1F75A56F-CD0A-4540-96A7-513F170D932B}" srcOrd="0" destOrd="0" parTransId="{077464F2-34E4-48B3-A6F6-FBBA7447A413}" sibTransId="{98787ADB-FCD9-45DB-B844-18CCF73ECEF7}"/>
    <dgm:cxn modelId="{2CA4A778-4428-4095-9EF8-C955A29D8B0A}" type="presOf" srcId="{1F75A56F-CD0A-4540-96A7-513F170D932B}" destId="{BB64B70A-D192-43A3-9739-59D98764B97C}" srcOrd="0" destOrd="0" presId="urn:microsoft.com/office/officeart/2018/2/layout/IconLabelList"/>
    <dgm:cxn modelId="{662DCD70-359F-46FD-A1DA-C845770AF0C6}" type="presOf" srcId="{3ED174D2-151B-44B4-A728-9A0C5BC1D628}" destId="{CE12F2BF-D6D7-4FBA-A492-9D09E87652C3}" srcOrd="0" destOrd="0" presId="urn:microsoft.com/office/officeart/2018/2/layout/IconLabelList"/>
    <dgm:cxn modelId="{D7A15B22-E30A-4E77-87EE-B2B781BE3574}" srcId="{D630B37B-FA7E-4801-BA32-E9EE9D5B7FDC}" destId="{3ED174D2-151B-44B4-A728-9A0C5BC1D628}" srcOrd="2" destOrd="0" parTransId="{E609EADD-5E04-459F-ADE0-39D2CE564867}" sibTransId="{847016D1-757A-44AE-9D6C-8584D3061D6A}"/>
    <dgm:cxn modelId="{2026718C-D97D-4C59-9786-37933E3F2E69}" type="presOf" srcId="{D630B37B-FA7E-4801-BA32-E9EE9D5B7FDC}" destId="{8D0B335D-A2A5-423D-9DEB-0678BB39A256}" srcOrd="0" destOrd="0" presId="urn:microsoft.com/office/officeart/2018/2/layout/IconLabelList"/>
    <dgm:cxn modelId="{E5B68412-5077-4862-BCD2-2EE51B8C7B58}" srcId="{D630B37B-FA7E-4801-BA32-E9EE9D5B7FDC}" destId="{4F677BC0-A0B4-4A1A-A2FC-4826E54D9326}" srcOrd="1" destOrd="0" parTransId="{21B5CA12-7B11-412D-9946-84EF6B4B5BC9}" sibTransId="{576CC4BC-1FF3-4540-8B22-4F957864FBE8}"/>
    <dgm:cxn modelId="{BDF13802-9CC3-4D56-BADD-105BF4D57778}" srcId="{D630B37B-FA7E-4801-BA32-E9EE9D5B7FDC}" destId="{539269CB-699B-44E3-9381-65498B546411}" srcOrd="3" destOrd="0" parTransId="{58FCF3EC-A6A3-4674-941A-931AEA1247B4}" sibTransId="{CB8B294A-5857-48FD-9475-E3F8F96F41E8}"/>
    <dgm:cxn modelId="{932B5CBC-AD6E-45DA-B0AB-07EDC6061747}" type="presOf" srcId="{4F677BC0-A0B4-4A1A-A2FC-4826E54D9326}" destId="{2ADAB50B-863D-4992-8F85-0C911AB13525}" srcOrd="0" destOrd="0" presId="urn:microsoft.com/office/officeart/2018/2/layout/IconLabelList"/>
    <dgm:cxn modelId="{01C34788-173E-428F-BDAC-FFFB865BF589}" type="presOf" srcId="{539269CB-699B-44E3-9381-65498B546411}" destId="{BD9E6DEF-DC83-4E9A-8DA8-B8F70BE7E997}" srcOrd="0" destOrd="0" presId="urn:microsoft.com/office/officeart/2018/2/layout/IconLabelList"/>
    <dgm:cxn modelId="{A8D06342-2EF0-47A5-8CE0-A7283F985BE6}" type="presParOf" srcId="{8D0B335D-A2A5-423D-9DEB-0678BB39A256}" destId="{FC7C15C4-1912-4DE5-8127-AEA9197925A4}" srcOrd="0" destOrd="0" presId="urn:microsoft.com/office/officeart/2018/2/layout/IconLabelList"/>
    <dgm:cxn modelId="{7ADBE2B9-F728-42D8-BE05-A1C56E14CE74}" type="presParOf" srcId="{FC7C15C4-1912-4DE5-8127-AEA9197925A4}" destId="{FC96C68E-10FE-4CB0-8B23-A19930EBFBBE}" srcOrd="0" destOrd="0" presId="urn:microsoft.com/office/officeart/2018/2/layout/IconLabelList"/>
    <dgm:cxn modelId="{50EF9765-D109-4608-ACC0-5CF13271C709}" type="presParOf" srcId="{FC7C15C4-1912-4DE5-8127-AEA9197925A4}" destId="{C9F27850-7577-4511-A377-C9BACE748077}" srcOrd="1" destOrd="0" presId="urn:microsoft.com/office/officeart/2018/2/layout/IconLabelList"/>
    <dgm:cxn modelId="{1A010801-61F6-4D64-B55B-4923C90AA435}" type="presParOf" srcId="{FC7C15C4-1912-4DE5-8127-AEA9197925A4}" destId="{BB64B70A-D192-43A3-9739-59D98764B97C}" srcOrd="2" destOrd="0" presId="urn:microsoft.com/office/officeart/2018/2/layout/IconLabelList"/>
    <dgm:cxn modelId="{7BB66930-A1B1-4655-8674-BB8680859437}" type="presParOf" srcId="{8D0B335D-A2A5-423D-9DEB-0678BB39A256}" destId="{7F2B0A81-0446-4D2E-B4B9-CEF6377C5B78}" srcOrd="1" destOrd="0" presId="urn:microsoft.com/office/officeart/2018/2/layout/IconLabelList"/>
    <dgm:cxn modelId="{D5518CCC-FF8D-4A6B-AC73-AC7F1FFC43A1}" type="presParOf" srcId="{8D0B335D-A2A5-423D-9DEB-0678BB39A256}" destId="{A3DA0698-0DFA-451E-B4D2-298A5F8B0D4D}" srcOrd="2" destOrd="0" presId="urn:microsoft.com/office/officeart/2018/2/layout/IconLabelList"/>
    <dgm:cxn modelId="{CD12B838-3E9D-4610-8E5F-D4501FD8B8F0}" type="presParOf" srcId="{A3DA0698-0DFA-451E-B4D2-298A5F8B0D4D}" destId="{D0DB34B1-116A-44D0-A538-0E9DA7C163C9}" srcOrd="0" destOrd="0" presId="urn:microsoft.com/office/officeart/2018/2/layout/IconLabelList"/>
    <dgm:cxn modelId="{5AFAF494-8CCC-41B0-AE15-6D4E1265474C}" type="presParOf" srcId="{A3DA0698-0DFA-451E-B4D2-298A5F8B0D4D}" destId="{3375E155-F44E-456B-BE68-510CC67E7DA3}" srcOrd="1" destOrd="0" presId="urn:microsoft.com/office/officeart/2018/2/layout/IconLabelList"/>
    <dgm:cxn modelId="{8A97B65D-EB51-4B28-9705-86C0548CB527}" type="presParOf" srcId="{A3DA0698-0DFA-451E-B4D2-298A5F8B0D4D}" destId="{2ADAB50B-863D-4992-8F85-0C911AB13525}" srcOrd="2" destOrd="0" presId="urn:microsoft.com/office/officeart/2018/2/layout/IconLabelList"/>
    <dgm:cxn modelId="{E233488C-F99D-4E39-837D-C295C1D786E9}" type="presParOf" srcId="{8D0B335D-A2A5-423D-9DEB-0678BB39A256}" destId="{719688A7-80D8-4C6B-A918-AAA77DC5CA75}" srcOrd="3" destOrd="0" presId="urn:microsoft.com/office/officeart/2018/2/layout/IconLabelList"/>
    <dgm:cxn modelId="{16561128-BA20-4129-8C17-BEB7C2FC7E57}" type="presParOf" srcId="{8D0B335D-A2A5-423D-9DEB-0678BB39A256}" destId="{370E0F07-8D77-4B2F-A1E4-A598E3540443}" srcOrd="4" destOrd="0" presId="urn:microsoft.com/office/officeart/2018/2/layout/IconLabelList"/>
    <dgm:cxn modelId="{B42C7E83-C099-4124-B58C-A1778018C410}" type="presParOf" srcId="{370E0F07-8D77-4B2F-A1E4-A598E3540443}" destId="{480433FF-845E-412E-BB5F-2719367E843C}" srcOrd="0" destOrd="0" presId="urn:microsoft.com/office/officeart/2018/2/layout/IconLabelList"/>
    <dgm:cxn modelId="{8160DA44-45D6-4366-970B-5AE9396B31B0}" type="presParOf" srcId="{370E0F07-8D77-4B2F-A1E4-A598E3540443}" destId="{89D1E2F9-C52C-4643-BE93-036529185990}" srcOrd="1" destOrd="0" presId="urn:microsoft.com/office/officeart/2018/2/layout/IconLabelList"/>
    <dgm:cxn modelId="{ACD439C1-7896-4F67-B329-89EF62B093FC}" type="presParOf" srcId="{370E0F07-8D77-4B2F-A1E4-A598E3540443}" destId="{CE12F2BF-D6D7-4FBA-A492-9D09E87652C3}" srcOrd="2" destOrd="0" presId="urn:microsoft.com/office/officeart/2018/2/layout/IconLabelList"/>
    <dgm:cxn modelId="{77FDF5F7-E8F3-4102-B564-C2536D3017E1}" type="presParOf" srcId="{8D0B335D-A2A5-423D-9DEB-0678BB39A256}" destId="{B4F93ED2-C377-4465-AB99-C9005893FB6E}" srcOrd="5" destOrd="0" presId="urn:microsoft.com/office/officeart/2018/2/layout/IconLabelList"/>
    <dgm:cxn modelId="{31075DB8-753F-4DB4-A930-01255B2FAF8A}" type="presParOf" srcId="{8D0B335D-A2A5-423D-9DEB-0678BB39A256}" destId="{BEC92FEE-B9CD-45B1-ACA7-477402A2E8EF}" srcOrd="6" destOrd="0" presId="urn:microsoft.com/office/officeart/2018/2/layout/IconLabelList"/>
    <dgm:cxn modelId="{CB0390BC-2C64-45EE-8E05-230DE9429DCF}" type="presParOf" srcId="{BEC92FEE-B9CD-45B1-ACA7-477402A2E8EF}" destId="{E63D14B5-8479-4773-8ABA-32D7AC7E6031}" srcOrd="0" destOrd="0" presId="urn:microsoft.com/office/officeart/2018/2/layout/IconLabelList"/>
    <dgm:cxn modelId="{31B5262D-07DD-49BE-92AF-0668CB84C45E}" type="presParOf" srcId="{BEC92FEE-B9CD-45B1-ACA7-477402A2E8EF}" destId="{3757F9CF-30F0-411A-B8BC-B876F3E24D97}" srcOrd="1" destOrd="0" presId="urn:microsoft.com/office/officeart/2018/2/layout/IconLabelList"/>
    <dgm:cxn modelId="{61AA0BB7-2743-4E35-B6CE-4FBAB81332AA}" type="presParOf" srcId="{BEC92FEE-B9CD-45B1-ACA7-477402A2E8EF}" destId="{BD9E6DEF-DC83-4E9A-8DA8-B8F70BE7E99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D5BF4F-92CD-45D8-878A-4260AD672CCC}"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F6C12470-AE0B-44D3-A3B2-781FD5586C07}">
      <dgm:prSet/>
      <dgm:spPr/>
      <dgm:t>
        <a:bodyPr/>
        <a:lstStyle/>
        <a:p>
          <a:r>
            <a:rPr lang="en-US"/>
            <a:t>Step 1</a:t>
          </a:r>
        </a:p>
      </dgm:t>
    </dgm:pt>
    <dgm:pt modelId="{7909781D-3B6F-4A92-8CB6-3325D7D1CFAC}" type="parTrans" cxnId="{2F11B117-C26B-42F1-9124-4ACDEFEB5839}">
      <dgm:prSet/>
      <dgm:spPr/>
      <dgm:t>
        <a:bodyPr/>
        <a:lstStyle/>
        <a:p>
          <a:endParaRPr lang="en-US"/>
        </a:p>
      </dgm:t>
    </dgm:pt>
    <dgm:pt modelId="{816BF0AA-FA97-4FBD-AF8F-BB36F1881F73}" type="sibTrans" cxnId="{2F11B117-C26B-42F1-9124-4ACDEFEB5839}">
      <dgm:prSet phldrT="1"/>
      <dgm:spPr/>
      <dgm:t>
        <a:bodyPr/>
        <a:lstStyle/>
        <a:p>
          <a:r>
            <a:rPr lang="en-US"/>
            <a:t>1</a:t>
          </a:r>
        </a:p>
      </dgm:t>
    </dgm:pt>
    <dgm:pt modelId="{979DA72B-D53A-4976-B83D-200AFE2D8F7C}">
      <dgm:prSet/>
      <dgm:spPr/>
      <dgm:t>
        <a:bodyPr/>
        <a:lstStyle/>
        <a:p>
          <a:r>
            <a:rPr lang="en-US"/>
            <a:t>Take the number from 2019 IRS Schedule C Line 31 net profit amount </a:t>
          </a:r>
        </a:p>
      </dgm:t>
    </dgm:pt>
    <dgm:pt modelId="{A87DAF65-518F-4D4D-B12C-2AFB210378D2}" type="parTrans" cxnId="{7D863E7B-2C05-4713-95DB-29A98D7D49B2}">
      <dgm:prSet/>
      <dgm:spPr/>
      <dgm:t>
        <a:bodyPr/>
        <a:lstStyle/>
        <a:p>
          <a:endParaRPr lang="en-US"/>
        </a:p>
      </dgm:t>
    </dgm:pt>
    <dgm:pt modelId="{1B233701-194E-4119-A065-8DF7F23027F7}" type="sibTrans" cxnId="{7D863E7B-2C05-4713-95DB-29A98D7D49B2}">
      <dgm:prSet/>
      <dgm:spPr/>
      <dgm:t>
        <a:bodyPr/>
        <a:lstStyle/>
        <a:p>
          <a:endParaRPr lang="en-US"/>
        </a:p>
      </dgm:t>
    </dgm:pt>
    <dgm:pt modelId="{858E5409-E020-479B-AFDE-98C9A13AA50C}">
      <dgm:prSet/>
      <dgm:spPr/>
      <dgm:t>
        <a:bodyPr/>
        <a:lstStyle/>
        <a:p>
          <a:r>
            <a:rPr lang="en-US"/>
            <a:t>Step 2</a:t>
          </a:r>
        </a:p>
      </dgm:t>
    </dgm:pt>
    <dgm:pt modelId="{B612CEEA-D40C-4562-AE2F-76724639CD56}" type="parTrans" cxnId="{21F1F0C9-0F4F-4669-A779-22DAB9A3CA6D}">
      <dgm:prSet/>
      <dgm:spPr/>
      <dgm:t>
        <a:bodyPr/>
        <a:lstStyle/>
        <a:p>
          <a:endParaRPr lang="en-US"/>
        </a:p>
      </dgm:t>
    </dgm:pt>
    <dgm:pt modelId="{8C416BF0-E80B-488F-AAF5-71CA8BB7BC6B}" type="sibTrans" cxnId="{21F1F0C9-0F4F-4669-A779-22DAB9A3CA6D}">
      <dgm:prSet phldrT="2"/>
      <dgm:spPr/>
      <dgm:t>
        <a:bodyPr/>
        <a:lstStyle/>
        <a:p>
          <a:r>
            <a:rPr lang="en-US"/>
            <a:t>2</a:t>
          </a:r>
        </a:p>
      </dgm:t>
    </dgm:pt>
    <dgm:pt modelId="{461B9BA0-40AD-46D0-BE97-0316EB1E67D8}">
      <dgm:prSet/>
      <dgm:spPr/>
      <dgm:t>
        <a:bodyPr/>
        <a:lstStyle/>
        <a:p>
          <a:r>
            <a:rPr lang="en-US"/>
            <a:t>Calculate the average monthly net profit amount (divide the amount from Step 1 by 12)</a:t>
          </a:r>
        </a:p>
      </dgm:t>
    </dgm:pt>
    <dgm:pt modelId="{685AD1B8-B3D8-4736-9F9A-318D340D724E}" type="parTrans" cxnId="{94F554CC-A542-413B-892F-FAD4BC585FCA}">
      <dgm:prSet/>
      <dgm:spPr/>
      <dgm:t>
        <a:bodyPr/>
        <a:lstStyle/>
        <a:p>
          <a:endParaRPr lang="en-US"/>
        </a:p>
      </dgm:t>
    </dgm:pt>
    <dgm:pt modelId="{1FD75822-30BE-4ECA-8F20-F52A8B34F613}" type="sibTrans" cxnId="{94F554CC-A542-413B-892F-FAD4BC585FCA}">
      <dgm:prSet/>
      <dgm:spPr/>
      <dgm:t>
        <a:bodyPr/>
        <a:lstStyle/>
        <a:p>
          <a:endParaRPr lang="en-US"/>
        </a:p>
      </dgm:t>
    </dgm:pt>
    <dgm:pt modelId="{3F19AD98-6D61-4511-80AE-4B3EFEE4AC59}">
      <dgm:prSet/>
      <dgm:spPr/>
      <dgm:t>
        <a:bodyPr/>
        <a:lstStyle/>
        <a:p>
          <a:r>
            <a:rPr lang="en-US"/>
            <a:t>Step 3</a:t>
          </a:r>
        </a:p>
      </dgm:t>
    </dgm:pt>
    <dgm:pt modelId="{6CFB477F-FC0B-42C9-817E-948E569F3271}" type="parTrans" cxnId="{EC7758D6-25C5-4579-8239-595E87105396}">
      <dgm:prSet/>
      <dgm:spPr/>
      <dgm:t>
        <a:bodyPr/>
        <a:lstStyle/>
        <a:p>
          <a:endParaRPr lang="en-US"/>
        </a:p>
      </dgm:t>
    </dgm:pt>
    <dgm:pt modelId="{1E5F60B2-7222-4C48-A26D-8CF0D057E44B}" type="sibTrans" cxnId="{EC7758D6-25C5-4579-8239-595E87105396}">
      <dgm:prSet phldrT="3"/>
      <dgm:spPr/>
      <dgm:t>
        <a:bodyPr/>
        <a:lstStyle/>
        <a:p>
          <a:r>
            <a:rPr lang="en-US"/>
            <a:t>3</a:t>
          </a:r>
        </a:p>
      </dgm:t>
    </dgm:pt>
    <dgm:pt modelId="{05F770D1-B1C9-4CF2-ADC5-3787EB925634}">
      <dgm:prSet/>
      <dgm:spPr/>
      <dgm:t>
        <a:bodyPr/>
        <a:lstStyle/>
        <a:p>
          <a:r>
            <a:rPr lang="en-US"/>
            <a:t>Multiply the average monthly net profit amount from Step 2 by 2.5</a:t>
          </a:r>
        </a:p>
      </dgm:t>
    </dgm:pt>
    <dgm:pt modelId="{E1474E07-CD8F-4EE6-81E9-566D4BE7CE7C}" type="parTrans" cxnId="{E57AEA5C-643A-4257-BA62-450D05D4EAAF}">
      <dgm:prSet/>
      <dgm:spPr/>
      <dgm:t>
        <a:bodyPr/>
        <a:lstStyle/>
        <a:p>
          <a:endParaRPr lang="en-US"/>
        </a:p>
      </dgm:t>
    </dgm:pt>
    <dgm:pt modelId="{9E0DC6AB-28FC-4C46-A5C9-25140565782C}" type="sibTrans" cxnId="{E57AEA5C-643A-4257-BA62-450D05D4EAAF}">
      <dgm:prSet/>
      <dgm:spPr/>
      <dgm:t>
        <a:bodyPr/>
        <a:lstStyle/>
        <a:p>
          <a:endParaRPr lang="en-US"/>
        </a:p>
      </dgm:t>
    </dgm:pt>
    <dgm:pt modelId="{09227802-EB3B-4FF1-9496-B38F330D807A}">
      <dgm:prSet/>
      <dgm:spPr/>
      <dgm:t>
        <a:bodyPr/>
        <a:lstStyle/>
        <a:p>
          <a:r>
            <a:rPr lang="en-US"/>
            <a:t>Step 4</a:t>
          </a:r>
        </a:p>
      </dgm:t>
    </dgm:pt>
    <dgm:pt modelId="{0548EFD0-6FDF-4781-8574-734684082105}" type="parTrans" cxnId="{97346670-1DE1-4B65-B9AA-80316E7B5EF8}">
      <dgm:prSet/>
      <dgm:spPr/>
      <dgm:t>
        <a:bodyPr/>
        <a:lstStyle/>
        <a:p>
          <a:endParaRPr lang="en-US"/>
        </a:p>
      </dgm:t>
    </dgm:pt>
    <dgm:pt modelId="{4B3EA285-CF10-4AC1-9837-C1EF319B2659}" type="sibTrans" cxnId="{97346670-1DE1-4B65-B9AA-80316E7B5EF8}">
      <dgm:prSet phldrT="4"/>
      <dgm:spPr/>
      <dgm:t>
        <a:bodyPr/>
        <a:lstStyle/>
        <a:p>
          <a:r>
            <a:rPr lang="en-US"/>
            <a:t>4</a:t>
          </a:r>
        </a:p>
      </dgm:t>
    </dgm:pt>
    <dgm:pt modelId="{B179C18E-5ABC-421E-BC80-6D0BFE6EF0F2}">
      <dgm:prSet/>
      <dgm:spPr/>
      <dgm:t>
        <a:bodyPr/>
        <a:lstStyle/>
        <a:p>
          <a:r>
            <a:rPr lang="en-US"/>
            <a:t>Add the outstanding amount of any EIDL made between January 3, 2020 and April 3, 2020 that you seek to refinance, less the amount of any advance under an EIDL COVID-19 loan</a:t>
          </a:r>
        </a:p>
      </dgm:t>
    </dgm:pt>
    <dgm:pt modelId="{1D448927-4011-4F11-97DF-F3B8B0D3E60B}" type="parTrans" cxnId="{CDCDBDDF-9015-4930-9D95-FCECA491FB67}">
      <dgm:prSet/>
      <dgm:spPr/>
      <dgm:t>
        <a:bodyPr/>
        <a:lstStyle/>
        <a:p>
          <a:endParaRPr lang="en-US"/>
        </a:p>
      </dgm:t>
    </dgm:pt>
    <dgm:pt modelId="{A9AB90DF-F4A9-489E-8109-7B8D63C062BF}" type="sibTrans" cxnId="{CDCDBDDF-9015-4930-9D95-FCECA491FB67}">
      <dgm:prSet/>
      <dgm:spPr/>
      <dgm:t>
        <a:bodyPr/>
        <a:lstStyle/>
        <a:p>
          <a:endParaRPr lang="en-US"/>
        </a:p>
      </dgm:t>
    </dgm:pt>
    <dgm:pt modelId="{5E072696-86C5-824B-BFAC-6CE0E75C7457}" type="pres">
      <dgm:prSet presAssocID="{7CD5BF4F-92CD-45D8-878A-4260AD672CCC}" presName="Name0" presStyleCnt="0">
        <dgm:presLayoutVars>
          <dgm:animLvl val="lvl"/>
          <dgm:resizeHandles val="exact"/>
        </dgm:presLayoutVars>
      </dgm:prSet>
      <dgm:spPr/>
      <dgm:t>
        <a:bodyPr/>
        <a:lstStyle/>
        <a:p>
          <a:endParaRPr lang="en-US"/>
        </a:p>
      </dgm:t>
    </dgm:pt>
    <dgm:pt modelId="{5A1437D9-0DF6-1B4E-83D8-0792B36D8EB3}" type="pres">
      <dgm:prSet presAssocID="{F6C12470-AE0B-44D3-A3B2-781FD5586C07}" presName="compositeNode" presStyleCnt="0">
        <dgm:presLayoutVars>
          <dgm:bulletEnabled val="1"/>
        </dgm:presLayoutVars>
      </dgm:prSet>
      <dgm:spPr/>
    </dgm:pt>
    <dgm:pt modelId="{E73BEDA7-F437-AD41-8A4E-C47A3C45C099}" type="pres">
      <dgm:prSet presAssocID="{F6C12470-AE0B-44D3-A3B2-781FD5586C07}" presName="bgRect" presStyleLbl="bgAccFollowNode1" presStyleIdx="0" presStyleCnt="4"/>
      <dgm:spPr/>
      <dgm:t>
        <a:bodyPr/>
        <a:lstStyle/>
        <a:p>
          <a:endParaRPr lang="en-US"/>
        </a:p>
      </dgm:t>
    </dgm:pt>
    <dgm:pt modelId="{126A4605-AC20-E340-A148-03B85F5C24E7}" type="pres">
      <dgm:prSet presAssocID="{816BF0AA-FA97-4FBD-AF8F-BB36F1881F73}" presName="sibTransNodeCircle" presStyleLbl="alignNode1" presStyleIdx="0" presStyleCnt="8">
        <dgm:presLayoutVars>
          <dgm:chMax val="0"/>
          <dgm:bulletEnabled/>
        </dgm:presLayoutVars>
      </dgm:prSet>
      <dgm:spPr/>
      <dgm:t>
        <a:bodyPr/>
        <a:lstStyle/>
        <a:p>
          <a:endParaRPr lang="en-US"/>
        </a:p>
      </dgm:t>
    </dgm:pt>
    <dgm:pt modelId="{4EAAEBA8-E897-3540-8F6F-FC4181DB8B70}" type="pres">
      <dgm:prSet presAssocID="{F6C12470-AE0B-44D3-A3B2-781FD5586C07}" presName="bottomLine" presStyleLbl="alignNode1" presStyleIdx="1" presStyleCnt="8">
        <dgm:presLayoutVars/>
      </dgm:prSet>
      <dgm:spPr/>
    </dgm:pt>
    <dgm:pt modelId="{07365943-F3B0-5045-A79A-32C0947FD559}" type="pres">
      <dgm:prSet presAssocID="{F6C12470-AE0B-44D3-A3B2-781FD5586C07}" presName="nodeText" presStyleLbl="bgAccFollowNode1" presStyleIdx="0" presStyleCnt="4">
        <dgm:presLayoutVars>
          <dgm:bulletEnabled val="1"/>
        </dgm:presLayoutVars>
      </dgm:prSet>
      <dgm:spPr/>
      <dgm:t>
        <a:bodyPr/>
        <a:lstStyle/>
        <a:p>
          <a:endParaRPr lang="en-US"/>
        </a:p>
      </dgm:t>
    </dgm:pt>
    <dgm:pt modelId="{A44BBB9C-66F3-B449-9C7D-B6600E9977B5}" type="pres">
      <dgm:prSet presAssocID="{816BF0AA-FA97-4FBD-AF8F-BB36F1881F73}" presName="sibTrans" presStyleCnt="0"/>
      <dgm:spPr/>
    </dgm:pt>
    <dgm:pt modelId="{DDBD4FC1-AEFE-DB48-A519-89D4C02C7507}" type="pres">
      <dgm:prSet presAssocID="{858E5409-E020-479B-AFDE-98C9A13AA50C}" presName="compositeNode" presStyleCnt="0">
        <dgm:presLayoutVars>
          <dgm:bulletEnabled val="1"/>
        </dgm:presLayoutVars>
      </dgm:prSet>
      <dgm:spPr/>
    </dgm:pt>
    <dgm:pt modelId="{697A7CD8-9E95-EC4B-AD4F-CE1420CC518A}" type="pres">
      <dgm:prSet presAssocID="{858E5409-E020-479B-AFDE-98C9A13AA50C}" presName="bgRect" presStyleLbl="bgAccFollowNode1" presStyleIdx="1" presStyleCnt="4"/>
      <dgm:spPr/>
      <dgm:t>
        <a:bodyPr/>
        <a:lstStyle/>
        <a:p>
          <a:endParaRPr lang="en-US"/>
        </a:p>
      </dgm:t>
    </dgm:pt>
    <dgm:pt modelId="{265B48D2-7A06-2347-969A-26816EE43F77}" type="pres">
      <dgm:prSet presAssocID="{8C416BF0-E80B-488F-AAF5-71CA8BB7BC6B}" presName="sibTransNodeCircle" presStyleLbl="alignNode1" presStyleIdx="2" presStyleCnt="8">
        <dgm:presLayoutVars>
          <dgm:chMax val="0"/>
          <dgm:bulletEnabled/>
        </dgm:presLayoutVars>
      </dgm:prSet>
      <dgm:spPr/>
      <dgm:t>
        <a:bodyPr/>
        <a:lstStyle/>
        <a:p>
          <a:endParaRPr lang="en-US"/>
        </a:p>
      </dgm:t>
    </dgm:pt>
    <dgm:pt modelId="{5D60DBCD-BFB8-5D49-9743-1C6B3CD8BC4C}" type="pres">
      <dgm:prSet presAssocID="{858E5409-E020-479B-AFDE-98C9A13AA50C}" presName="bottomLine" presStyleLbl="alignNode1" presStyleIdx="3" presStyleCnt="8">
        <dgm:presLayoutVars/>
      </dgm:prSet>
      <dgm:spPr/>
    </dgm:pt>
    <dgm:pt modelId="{06BC8B0C-2340-6140-8AD6-DA6BC99876A5}" type="pres">
      <dgm:prSet presAssocID="{858E5409-E020-479B-AFDE-98C9A13AA50C}" presName="nodeText" presStyleLbl="bgAccFollowNode1" presStyleIdx="1" presStyleCnt="4">
        <dgm:presLayoutVars>
          <dgm:bulletEnabled val="1"/>
        </dgm:presLayoutVars>
      </dgm:prSet>
      <dgm:spPr/>
      <dgm:t>
        <a:bodyPr/>
        <a:lstStyle/>
        <a:p>
          <a:endParaRPr lang="en-US"/>
        </a:p>
      </dgm:t>
    </dgm:pt>
    <dgm:pt modelId="{A0995E77-5D4E-5E40-9C1B-F51B91FB6340}" type="pres">
      <dgm:prSet presAssocID="{8C416BF0-E80B-488F-AAF5-71CA8BB7BC6B}" presName="sibTrans" presStyleCnt="0"/>
      <dgm:spPr/>
    </dgm:pt>
    <dgm:pt modelId="{0CBDDEEC-F2F8-7F42-86C3-DF1B7846C7B0}" type="pres">
      <dgm:prSet presAssocID="{3F19AD98-6D61-4511-80AE-4B3EFEE4AC59}" presName="compositeNode" presStyleCnt="0">
        <dgm:presLayoutVars>
          <dgm:bulletEnabled val="1"/>
        </dgm:presLayoutVars>
      </dgm:prSet>
      <dgm:spPr/>
    </dgm:pt>
    <dgm:pt modelId="{2CE02D51-8A89-BD4B-BE01-1BDD9E315BC2}" type="pres">
      <dgm:prSet presAssocID="{3F19AD98-6D61-4511-80AE-4B3EFEE4AC59}" presName="bgRect" presStyleLbl="bgAccFollowNode1" presStyleIdx="2" presStyleCnt="4"/>
      <dgm:spPr/>
      <dgm:t>
        <a:bodyPr/>
        <a:lstStyle/>
        <a:p>
          <a:endParaRPr lang="en-US"/>
        </a:p>
      </dgm:t>
    </dgm:pt>
    <dgm:pt modelId="{D5FF3053-4C2D-3F4A-B661-365F02C3E068}" type="pres">
      <dgm:prSet presAssocID="{1E5F60B2-7222-4C48-A26D-8CF0D057E44B}" presName="sibTransNodeCircle" presStyleLbl="alignNode1" presStyleIdx="4" presStyleCnt="8">
        <dgm:presLayoutVars>
          <dgm:chMax val="0"/>
          <dgm:bulletEnabled/>
        </dgm:presLayoutVars>
      </dgm:prSet>
      <dgm:spPr/>
      <dgm:t>
        <a:bodyPr/>
        <a:lstStyle/>
        <a:p>
          <a:endParaRPr lang="en-US"/>
        </a:p>
      </dgm:t>
    </dgm:pt>
    <dgm:pt modelId="{9A588537-822F-434A-8BD6-856AD2CA8CCD}" type="pres">
      <dgm:prSet presAssocID="{3F19AD98-6D61-4511-80AE-4B3EFEE4AC59}" presName="bottomLine" presStyleLbl="alignNode1" presStyleIdx="5" presStyleCnt="8">
        <dgm:presLayoutVars/>
      </dgm:prSet>
      <dgm:spPr/>
    </dgm:pt>
    <dgm:pt modelId="{1318C9BA-D711-7D46-BF89-6DDF0B569721}" type="pres">
      <dgm:prSet presAssocID="{3F19AD98-6D61-4511-80AE-4B3EFEE4AC59}" presName="nodeText" presStyleLbl="bgAccFollowNode1" presStyleIdx="2" presStyleCnt="4">
        <dgm:presLayoutVars>
          <dgm:bulletEnabled val="1"/>
        </dgm:presLayoutVars>
      </dgm:prSet>
      <dgm:spPr/>
      <dgm:t>
        <a:bodyPr/>
        <a:lstStyle/>
        <a:p>
          <a:endParaRPr lang="en-US"/>
        </a:p>
      </dgm:t>
    </dgm:pt>
    <dgm:pt modelId="{A0C5CF0E-55A7-2542-A148-7964999A9095}" type="pres">
      <dgm:prSet presAssocID="{1E5F60B2-7222-4C48-A26D-8CF0D057E44B}" presName="sibTrans" presStyleCnt="0"/>
      <dgm:spPr/>
    </dgm:pt>
    <dgm:pt modelId="{8C93ED3B-3610-F444-A1C7-B1E3C25D15EC}" type="pres">
      <dgm:prSet presAssocID="{09227802-EB3B-4FF1-9496-B38F330D807A}" presName="compositeNode" presStyleCnt="0">
        <dgm:presLayoutVars>
          <dgm:bulletEnabled val="1"/>
        </dgm:presLayoutVars>
      </dgm:prSet>
      <dgm:spPr/>
    </dgm:pt>
    <dgm:pt modelId="{847A2FE8-9CDC-924F-9E9B-A23896D50E3D}" type="pres">
      <dgm:prSet presAssocID="{09227802-EB3B-4FF1-9496-B38F330D807A}" presName="bgRect" presStyleLbl="bgAccFollowNode1" presStyleIdx="3" presStyleCnt="4"/>
      <dgm:spPr/>
      <dgm:t>
        <a:bodyPr/>
        <a:lstStyle/>
        <a:p>
          <a:endParaRPr lang="en-US"/>
        </a:p>
      </dgm:t>
    </dgm:pt>
    <dgm:pt modelId="{9E383E90-F5D9-0C4F-97EE-72A24A15297A}" type="pres">
      <dgm:prSet presAssocID="{4B3EA285-CF10-4AC1-9837-C1EF319B2659}" presName="sibTransNodeCircle" presStyleLbl="alignNode1" presStyleIdx="6" presStyleCnt="8">
        <dgm:presLayoutVars>
          <dgm:chMax val="0"/>
          <dgm:bulletEnabled/>
        </dgm:presLayoutVars>
      </dgm:prSet>
      <dgm:spPr/>
      <dgm:t>
        <a:bodyPr/>
        <a:lstStyle/>
        <a:p>
          <a:endParaRPr lang="en-US"/>
        </a:p>
      </dgm:t>
    </dgm:pt>
    <dgm:pt modelId="{8DA65625-80ED-084D-AEA2-233075870252}" type="pres">
      <dgm:prSet presAssocID="{09227802-EB3B-4FF1-9496-B38F330D807A}" presName="bottomLine" presStyleLbl="alignNode1" presStyleIdx="7" presStyleCnt="8">
        <dgm:presLayoutVars/>
      </dgm:prSet>
      <dgm:spPr/>
    </dgm:pt>
    <dgm:pt modelId="{FE8A1B5E-5F63-9241-9028-2B181EDC8CD3}" type="pres">
      <dgm:prSet presAssocID="{09227802-EB3B-4FF1-9496-B38F330D807A}" presName="nodeText" presStyleLbl="bgAccFollowNode1" presStyleIdx="3" presStyleCnt="4">
        <dgm:presLayoutVars>
          <dgm:bulletEnabled val="1"/>
        </dgm:presLayoutVars>
      </dgm:prSet>
      <dgm:spPr/>
      <dgm:t>
        <a:bodyPr/>
        <a:lstStyle/>
        <a:p>
          <a:endParaRPr lang="en-US"/>
        </a:p>
      </dgm:t>
    </dgm:pt>
  </dgm:ptLst>
  <dgm:cxnLst>
    <dgm:cxn modelId="{94F554CC-A542-413B-892F-FAD4BC585FCA}" srcId="{858E5409-E020-479B-AFDE-98C9A13AA50C}" destId="{461B9BA0-40AD-46D0-BE97-0316EB1E67D8}" srcOrd="0" destOrd="0" parTransId="{685AD1B8-B3D8-4736-9F9A-318D340D724E}" sibTransId="{1FD75822-30BE-4ECA-8F20-F52A8B34F613}"/>
    <dgm:cxn modelId="{7D863E7B-2C05-4713-95DB-29A98D7D49B2}" srcId="{F6C12470-AE0B-44D3-A3B2-781FD5586C07}" destId="{979DA72B-D53A-4976-B83D-200AFE2D8F7C}" srcOrd="0" destOrd="0" parTransId="{A87DAF65-518F-4D4D-B12C-2AFB210378D2}" sibTransId="{1B233701-194E-4119-A065-8DF7F23027F7}"/>
    <dgm:cxn modelId="{EC7758D6-25C5-4579-8239-595E87105396}" srcId="{7CD5BF4F-92CD-45D8-878A-4260AD672CCC}" destId="{3F19AD98-6D61-4511-80AE-4B3EFEE4AC59}" srcOrd="2" destOrd="0" parTransId="{6CFB477F-FC0B-42C9-817E-948E569F3271}" sibTransId="{1E5F60B2-7222-4C48-A26D-8CF0D057E44B}"/>
    <dgm:cxn modelId="{6D2CE21B-9A71-B84A-87ED-7FB9AB70D4C7}" type="presOf" srcId="{3F19AD98-6D61-4511-80AE-4B3EFEE4AC59}" destId="{1318C9BA-D711-7D46-BF89-6DDF0B569721}" srcOrd="1" destOrd="0" presId="urn:microsoft.com/office/officeart/2016/7/layout/BasicLinearProcessNumbered"/>
    <dgm:cxn modelId="{86D25A5E-A842-9A49-BDB9-634BECF60D2E}" type="presOf" srcId="{1E5F60B2-7222-4C48-A26D-8CF0D057E44B}" destId="{D5FF3053-4C2D-3F4A-B661-365F02C3E068}" srcOrd="0" destOrd="0" presId="urn:microsoft.com/office/officeart/2016/7/layout/BasicLinearProcessNumbered"/>
    <dgm:cxn modelId="{9887F39A-15BB-7C44-B62F-576BC768C50B}" type="presOf" srcId="{816BF0AA-FA97-4FBD-AF8F-BB36F1881F73}" destId="{126A4605-AC20-E340-A148-03B85F5C24E7}" srcOrd="0" destOrd="0" presId="urn:microsoft.com/office/officeart/2016/7/layout/BasicLinearProcessNumbered"/>
    <dgm:cxn modelId="{E57AEA5C-643A-4257-BA62-450D05D4EAAF}" srcId="{3F19AD98-6D61-4511-80AE-4B3EFEE4AC59}" destId="{05F770D1-B1C9-4CF2-ADC5-3787EB925634}" srcOrd="0" destOrd="0" parTransId="{E1474E07-CD8F-4EE6-81E9-566D4BE7CE7C}" sibTransId="{9E0DC6AB-28FC-4C46-A5C9-25140565782C}"/>
    <dgm:cxn modelId="{8DE30757-9EC8-C34C-A6EA-EADE9EB1BD54}" type="presOf" srcId="{09227802-EB3B-4FF1-9496-B38F330D807A}" destId="{847A2FE8-9CDC-924F-9E9B-A23896D50E3D}" srcOrd="0" destOrd="0" presId="urn:microsoft.com/office/officeart/2016/7/layout/BasicLinearProcessNumbered"/>
    <dgm:cxn modelId="{2B6CA382-BDCC-0246-80F0-BFD888DA0320}" type="presOf" srcId="{461B9BA0-40AD-46D0-BE97-0316EB1E67D8}" destId="{06BC8B0C-2340-6140-8AD6-DA6BC99876A5}" srcOrd="0" destOrd="1" presId="urn:microsoft.com/office/officeart/2016/7/layout/BasicLinearProcessNumbered"/>
    <dgm:cxn modelId="{7190B632-92A1-3A4F-ADF8-28C7958CCC3E}" type="presOf" srcId="{7CD5BF4F-92CD-45D8-878A-4260AD672CCC}" destId="{5E072696-86C5-824B-BFAC-6CE0E75C7457}" srcOrd="0" destOrd="0" presId="urn:microsoft.com/office/officeart/2016/7/layout/BasicLinearProcessNumbered"/>
    <dgm:cxn modelId="{21F1F0C9-0F4F-4669-A779-22DAB9A3CA6D}" srcId="{7CD5BF4F-92CD-45D8-878A-4260AD672CCC}" destId="{858E5409-E020-479B-AFDE-98C9A13AA50C}" srcOrd="1" destOrd="0" parTransId="{B612CEEA-D40C-4562-AE2F-76724639CD56}" sibTransId="{8C416BF0-E80B-488F-AAF5-71CA8BB7BC6B}"/>
    <dgm:cxn modelId="{0DEF3641-6764-414C-889D-76865C8DD952}" type="presOf" srcId="{979DA72B-D53A-4976-B83D-200AFE2D8F7C}" destId="{07365943-F3B0-5045-A79A-32C0947FD559}" srcOrd="0" destOrd="1" presId="urn:microsoft.com/office/officeart/2016/7/layout/BasicLinearProcessNumbered"/>
    <dgm:cxn modelId="{383C092C-FD70-534F-AC5B-F2B2067935B3}" type="presOf" srcId="{B179C18E-5ABC-421E-BC80-6D0BFE6EF0F2}" destId="{FE8A1B5E-5F63-9241-9028-2B181EDC8CD3}" srcOrd="0" destOrd="1" presId="urn:microsoft.com/office/officeart/2016/7/layout/BasicLinearProcessNumbered"/>
    <dgm:cxn modelId="{6B55B419-F5CB-3A4D-AFBC-FE39B5D64074}" type="presOf" srcId="{3F19AD98-6D61-4511-80AE-4B3EFEE4AC59}" destId="{2CE02D51-8A89-BD4B-BE01-1BDD9E315BC2}" srcOrd="0" destOrd="0" presId="urn:microsoft.com/office/officeart/2016/7/layout/BasicLinearProcessNumbered"/>
    <dgm:cxn modelId="{B3E86D21-C4E1-AA4D-8E3C-2074BFF56731}" type="presOf" srcId="{F6C12470-AE0B-44D3-A3B2-781FD5586C07}" destId="{07365943-F3B0-5045-A79A-32C0947FD559}" srcOrd="1" destOrd="0" presId="urn:microsoft.com/office/officeart/2016/7/layout/BasicLinearProcessNumbered"/>
    <dgm:cxn modelId="{8DC23E76-D52F-0B4C-B7FD-593FF245AAFD}" type="presOf" srcId="{4B3EA285-CF10-4AC1-9837-C1EF319B2659}" destId="{9E383E90-F5D9-0C4F-97EE-72A24A15297A}" srcOrd="0" destOrd="0" presId="urn:microsoft.com/office/officeart/2016/7/layout/BasicLinearProcessNumbered"/>
    <dgm:cxn modelId="{2F11B117-C26B-42F1-9124-4ACDEFEB5839}" srcId="{7CD5BF4F-92CD-45D8-878A-4260AD672CCC}" destId="{F6C12470-AE0B-44D3-A3B2-781FD5586C07}" srcOrd="0" destOrd="0" parTransId="{7909781D-3B6F-4A92-8CB6-3325D7D1CFAC}" sibTransId="{816BF0AA-FA97-4FBD-AF8F-BB36F1881F73}"/>
    <dgm:cxn modelId="{50C05CB2-0F5D-4D45-A34C-C8E222B867DB}" type="presOf" srcId="{858E5409-E020-479B-AFDE-98C9A13AA50C}" destId="{06BC8B0C-2340-6140-8AD6-DA6BC99876A5}" srcOrd="1" destOrd="0" presId="urn:microsoft.com/office/officeart/2016/7/layout/BasicLinearProcessNumbered"/>
    <dgm:cxn modelId="{9DD812AD-0D12-1743-AD1F-6113FEDAAE1D}" type="presOf" srcId="{09227802-EB3B-4FF1-9496-B38F330D807A}" destId="{FE8A1B5E-5F63-9241-9028-2B181EDC8CD3}" srcOrd="1" destOrd="0" presId="urn:microsoft.com/office/officeart/2016/7/layout/BasicLinearProcessNumbered"/>
    <dgm:cxn modelId="{8589BBD7-749A-0C49-9F10-F60B57E8A59B}" type="presOf" srcId="{8C416BF0-E80B-488F-AAF5-71CA8BB7BC6B}" destId="{265B48D2-7A06-2347-969A-26816EE43F77}" srcOrd="0" destOrd="0" presId="urn:microsoft.com/office/officeart/2016/7/layout/BasicLinearProcessNumbered"/>
    <dgm:cxn modelId="{CDCDBDDF-9015-4930-9D95-FCECA491FB67}" srcId="{09227802-EB3B-4FF1-9496-B38F330D807A}" destId="{B179C18E-5ABC-421E-BC80-6D0BFE6EF0F2}" srcOrd="0" destOrd="0" parTransId="{1D448927-4011-4F11-97DF-F3B8B0D3E60B}" sibTransId="{A9AB90DF-F4A9-489E-8109-7B8D63C062BF}"/>
    <dgm:cxn modelId="{019D2E1F-F07A-1D4C-8441-04515B03EBF9}" type="presOf" srcId="{858E5409-E020-479B-AFDE-98C9A13AA50C}" destId="{697A7CD8-9E95-EC4B-AD4F-CE1420CC518A}" srcOrd="0" destOrd="0" presId="urn:microsoft.com/office/officeart/2016/7/layout/BasicLinearProcessNumbered"/>
    <dgm:cxn modelId="{18B64F34-167A-3F46-BC5E-A6AEDEB2F634}" type="presOf" srcId="{05F770D1-B1C9-4CF2-ADC5-3787EB925634}" destId="{1318C9BA-D711-7D46-BF89-6DDF0B569721}" srcOrd="0" destOrd="1" presId="urn:microsoft.com/office/officeart/2016/7/layout/BasicLinearProcessNumbered"/>
    <dgm:cxn modelId="{97346670-1DE1-4B65-B9AA-80316E7B5EF8}" srcId="{7CD5BF4F-92CD-45D8-878A-4260AD672CCC}" destId="{09227802-EB3B-4FF1-9496-B38F330D807A}" srcOrd="3" destOrd="0" parTransId="{0548EFD0-6FDF-4781-8574-734684082105}" sibTransId="{4B3EA285-CF10-4AC1-9837-C1EF319B2659}"/>
    <dgm:cxn modelId="{F20753C2-21BA-A045-B7A3-854B44321448}" type="presOf" srcId="{F6C12470-AE0B-44D3-A3B2-781FD5586C07}" destId="{E73BEDA7-F437-AD41-8A4E-C47A3C45C099}" srcOrd="0" destOrd="0" presId="urn:microsoft.com/office/officeart/2016/7/layout/BasicLinearProcessNumbered"/>
    <dgm:cxn modelId="{5424F2DE-7250-774E-BD54-706AE0788F1B}" type="presParOf" srcId="{5E072696-86C5-824B-BFAC-6CE0E75C7457}" destId="{5A1437D9-0DF6-1B4E-83D8-0792B36D8EB3}" srcOrd="0" destOrd="0" presId="urn:microsoft.com/office/officeart/2016/7/layout/BasicLinearProcessNumbered"/>
    <dgm:cxn modelId="{150632D6-F962-A44C-A62E-B28BC24A7BA3}" type="presParOf" srcId="{5A1437D9-0DF6-1B4E-83D8-0792B36D8EB3}" destId="{E73BEDA7-F437-AD41-8A4E-C47A3C45C099}" srcOrd="0" destOrd="0" presId="urn:microsoft.com/office/officeart/2016/7/layout/BasicLinearProcessNumbered"/>
    <dgm:cxn modelId="{E70363E7-5D04-C64D-8762-B442367FC7D7}" type="presParOf" srcId="{5A1437D9-0DF6-1B4E-83D8-0792B36D8EB3}" destId="{126A4605-AC20-E340-A148-03B85F5C24E7}" srcOrd="1" destOrd="0" presId="urn:microsoft.com/office/officeart/2016/7/layout/BasicLinearProcessNumbered"/>
    <dgm:cxn modelId="{FE0CE36B-A8C0-6A45-885A-2AB4C369B072}" type="presParOf" srcId="{5A1437D9-0DF6-1B4E-83D8-0792B36D8EB3}" destId="{4EAAEBA8-E897-3540-8F6F-FC4181DB8B70}" srcOrd="2" destOrd="0" presId="urn:microsoft.com/office/officeart/2016/7/layout/BasicLinearProcessNumbered"/>
    <dgm:cxn modelId="{8BA830DC-E8BD-224F-AEDA-EDFAE108998A}" type="presParOf" srcId="{5A1437D9-0DF6-1B4E-83D8-0792B36D8EB3}" destId="{07365943-F3B0-5045-A79A-32C0947FD559}" srcOrd="3" destOrd="0" presId="urn:microsoft.com/office/officeart/2016/7/layout/BasicLinearProcessNumbered"/>
    <dgm:cxn modelId="{8C2F2B90-456A-3344-B126-1B777BA4B4ED}" type="presParOf" srcId="{5E072696-86C5-824B-BFAC-6CE0E75C7457}" destId="{A44BBB9C-66F3-B449-9C7D-B6600E9977B5}" srcOrd="1" destOrd="0" presId="urn:microsoft.com/office/officeart/2016/7/layout/BasicLinearProcessNumbered"/>
    <dgm:cxn modelId="{CC7DA856-96D0-B748-82E3-BD7D7C9A093D}" type="presParOf" srcId="{5E072696-86C5-824B-BFAC-6CE0E75C7457}" destId="{DDBD4FC1-AEFE-DB48-A519-89D4C02C7507}" srcOrd="2" destOrd="0" presId="urn:microsoft.com/office/officeart/2016/7/layout/BasicLinearProcessNumbered"/>
    <dgm:cxn modelId="{C322ABF2-11C8-9948-8CC9-B08714C5A969}" type="presParOf" srcId="{DDBD4FC1-AEFE-DB48-A519-89D4C02C7507}" destId="{697A7CD8-9E95-EC4B-AD4F-CE1420CC518A}" srcOrd="0" destOrd="0" presId="urn:microsoft.com/office/officeart/2016/7/layout/BasicLinearProcessNumbered"/>
    <dgm:cxn modelId="{6FC6A780-0754-D44D-A6A9-9784B0B38C64}" type="presParOf" srcId="{DDBD4FC1-AEFE-DB48-A519-89D4C02C7507}" destId="{265B48D2-7A06-2347-969A-26816EE43F77}" srcOrd="1" destOrd="0" presId="urn:microsoft.com/office/officeart/2016/7/layout/BasicLinearProcessNumbered"/>
    <dgm:cxn modelId="{519E063C-0710-2241-B5F0-85F5DCBD73A7}" type="presParOf" srcId="{DDBD4FC1-AEFE-DB48-A519-89D4C02C7507}" destId="{5D60DBCD-BFB8-5D49-9743-1C6B3CD8BC4C}" srcOrd="2" destOrd="0" presId="urn:microsoft.com/office/officeart/2016/7/layout/BasicLinearProcessNumbered"/>
    <dgm:cxn modelId="{B1CD4A28-98D3-1B46-88A2-80BA92036C55}" type="presParOf" srcId="{DDBD4FC1-AEFE-DB48-A519-89D4C02C7507}" destId="{06BC8B0C-2340-6140-8AD6-DA6BC99876A5}" srcOrd="3" destOrd="0" presId="urn:microsoft.com/office/officeart/2016/7/layout/BasicLinearProcessNumbered"/>
    <dgm:cxn modelId="{CBB402F2-EE99-7343-B5C5-8F7C5F6EAD2B}" type="presParOf" srcId="{5E072696-86C5-824B-BFAC-6CE0E75C7457}" destId="{A0995E77-5D4E-5E40-9C1B-F51B91FB6340}" srcOrd="3" destOrd="0" presId="urn:microsoft.com/office/officeart/2016/7/layout/BasicLinearProcessNumbered"/>
    <dgm:cxn modelId="{686ABABE-38ED-A341-A183-6BB3E88585D6}" type="presParOf" srcId="{5E072696-86C5-824B-BFAC-6CE0E75C7457}" destId="{0CBDDEEC-F2F8-7F42-86C3-DF1B7846C7B0}" srcOrd="4" destOrd="0" presId="urn:microsoft.com/office/officeart/2016/7/layout/BasicLinearProcessNumbered"/>
    <dgm:cxn modelId="{73FF8BB8-F0F5-B343-B3A1-19688163DB9C}" type="presParOf" srcId="{0CBDDEEC-F2F8-7F42-86C3-DF1B7846C7B0}" destId="{2CE02D51-8A89-BD4B-BE01-1BDD9E315BC2}" srcOrd="0" destOrd="0" presId="urn:microsoft.com/office/officeart/2016/7/layout/BasicLinearProcessNumbered"/>
    <dgm:cxn modelId="{DE6C3DF8-F1C2-7548-A7EA-755B3EA19106}" type="presParOf" srcId="{0CBDDEEC-F2F8-7F42-86C3-DF1B7846C7B0}" destId="{D5FF3053-4C2D-3F4A-B661-365F02C3E068}" srcOrd="1" destOrd="0" presId="urn:microsoft.com/office/officeart/2016/7/layout/BasicLinearProcessNumbered"/>
    <dgm:cxn modelId="{C911FB6D-E459-754F-A9E6-FAF6AC6516A5}" type="presParOf" srcId="{0CBDDEEC-F2F8-7F42-86C3-DF1B7846C7B0}" destId="{9A588537-822F-434A-8BD6-856AD2CA8CCD}" srcOrd="2" destOrd="0" presId="urn:microsoft.com/office/officeart/2016/7/layout/BasicLinearProcessNumbered"/>
    <dgm:cxn modelId="{914E5BDB-F682-A346-AE42-8489698B87E0}" type="presParOf" srcId="{0CBDDEEC-F2F8-7F42-86C3-DF1B7846C7B0}" destId="{1318C9BA-D711-7D46-BF89-6DDF0B569721}" srcOrd="3" destOrd="0" presId="urn:microsoft.com/office/officeart/2016/7/layout/BasicLinearProcessNumbered"/>
    <dgm:cxn modelId="{B891A887-4E51-CE4D-AA62-1053032ECCDA}" type="presParOf" srcId="{5E072696-86C5-824B-BFAC-6CE0E75C7457}" destId="{A0C5CF0E-55A7-2542-A148-7964999A9095}" srcOrd="5" destOrd="0" presId="urn:microsoft.com/office/officeart/2016/7/layout/BasicLinearProcessNumbered"/>
    <dgm:cxn modelId="{821CD683-0BF9-234B-8F75-F9AA8E07358E}" type="presParOf" srcId="{5E072696-86C5-824B-BFAC-6CE0E75C7457}" destId="{8C93ED3B-3610-F444-A1C7-B1E3C25D15EC}" srcOrd="6" destOrd="0" presId="urn:microsoft.com/office/officeart/2016/7/layout/BasicLinearProcessNumbered"/>
    <dgm:cxn modelId="{25B0C139-4CE5-5346-AF51-2DA113426813}" type="presParOf" srcId="{8C93ED3B-3610-F444-A1C7-B1E3C25D15EC}" destId="{847A2FE8-9CDC-924F-9E9B-A23896D50E3D}" srcOrd="0" destOrd="0" presId="urn:microsoft.com/office/officeart/2016/7/layout/BasicLinearProcessNumbered"/>
    <dgm:cxn modelId="{5B94F012-D71A-7646-8CAC-AF6CD24B2A25}" type="presParOf" srcId="{8C93ED3B-3610-F444-A1C7-B1E3C25D15EC}" destId="{9E383E90-F5D9-0C4F-97EE-72A24A15297A}" srcOrd="1" destOrd="0" presId="urn:microsoft.com/office/officeart/2016/7/layout/BasicLinearProcessNumbered"/>
    <dgm:cxn modelId="{0CB5DA88-11D7-9F43-8857-BA64D3DA622C}" type="presParOf" srcId="{8C93ED3B-3610-F444-A1C7-B1E3C25D15EC}" destId="{8DA65625-80ED-084D-AEA2-233075870252}" srcOrd="2" destOrd="0" presId="urn:microsoft.com/office/officeart/2016/7/layout/BasicLinearProcessNumbered"/>
    <dgm:cxn modelId="{8262B09B-9207-E54B-A449-AFF1CE4892E7}" type="presParOf" srcId="{8C93ED3B-3610-F444-A1C7-B1E3C25D15EC}" destId="{FE8A1B5E-5F63-9241-9028-2B181EDC8CD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169F64-E062-42B8-A6DC-1538F0A879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B1553E-A30A-450C-9795-92EDF81C5841}">
      <dgm:prSet/>
      <dgm:spPr/>
      <dgm:t>
        <a:bodyPr/>
        <a:lstStyle/>
        <a:p>
          <a:r>
            <a:rPr lang="en-US"/>
            <a:t>Created in partnership by the St. Louis Economic Development Partnership (SLEDP) and the St. Louis Development Corporation (SLDC)</a:t>
          </a:r>
        </a:p>
      </dgm:t>
    </dgm:pt>
    <dgm:pt modelId="{E60A7F45-E08A-4730-94DA-04FA88CEE0B2}" type="parTrans" cxnId="{D20705B4-7281-4368-9158-3860A1F527E2}">
      <dgm:prSet/>
      <dgm:spPr/>
      <dgm:t>
        <a:bodyPr/>
        <a:lstStyle/>
        <a:p>
          <a:endParaRPr lang="en-US"/>
        </a:p>
      </dgm:t>
    </dgm:pt>
    <dgm:pt modelId="{A4A279D7-39DD-4F39-B9CC-6F3DA31E21D4}" type="sibTrans" cxnId="{D20705B4-7281-4368-9158-3860A1F527E2}">
      <dgm:prSet/>
      <dgm:spPr/>
      <dgm:t>
        <a:bodyPr/>
        <a:lstStyle/>
        <a:p>
          <a:endParaRPr lang="en-US"/>
        </a:p>
      </dgm:t>
    </dgm:pt>
    <dgm:pt modelId="{9D6ABD00-C583-40C5-9682-AF7925B77C1C}">
      <dgm:prSet/>
      <dgm:spPr/>
      <dgm:t>
        <a:bodyPr/>
        <a:lstStyle/>
        <a:p>
          <a:r>
            <a:rPr lang="en-US"/>
            <a:t>Funds available to St. Louis County residents</a:t>
          </a:r>
        </a:p>
      </dgm:t>
    </dgm:pt>
    <dgm:pt modelId="{954FD2F5-8005-4CE2-9FE2-890F366B86A8}" type="parTrans" cxnId="{09130F36-3997-47B7-B080-A3A538D4B270}">
      <dgm:prSet/>
      <dgm:spPr/>
      <dgm:t>
        <a:bodyPr/>
        <a:lstStyle/>
        <a:p>
          <a:endParaRPr lang="en-US"/>
        </a:p>
      </dgm:t>
    </dgm:pt>
    <dgm:pt modelId="{8A83585D-7049-407B-9928-C92A12A3F6BA}" type="sibTrans" cxnId="{09130F36-3997-47B7-B080-A3A538D4B270}">
      <dgm:prSet/>
      <dgm:spPr/>
      <dgm:t>
        <a:bodyPr/>
        <a:lstStyle/>
        <a:p>
          <a:endParaRPr lang="en-US"/>
        </a:p>
      </dgm:t>
    </dgm:pt>
    <dgm:pt modelId="{BC44D2D7-D058-4A1D-818A-129E7EBAC829}" type="pres">
      <dgm:prSet presAssocID="{13169F64-E062-42B8-A6DC-1538F0A8793A}" presName="root" presStyleCnt="0">
        <dgm:presLayoutVars>
          <dgm:dir/>
          <dgm:resizeHandles val="exact"/>
        </dgm:presLayoutVars>
      </dgm:prSet>
      <dgm:spPr/>
      <dgm:t>
        <a:bodyPr/>
        <a:lstStyle/>
        <a:p>
          <a:endParaRPr lang="en-US"/>
        </a:p>
      </dgm:t>
    </dgm:pt>
    <dgm:pt modelId="{17B7A3E4-5E1E-4619-AC16-D1D7B581C038}" type="pres">
      <dgm:prSet presAssocID="{19B1553E-A30A-450C-9795-92EDF81C5841}" presName="compNode" presStyleCnt="0"/>
      <dgm:spPr/>
    </dgm:pt>
    <dgm:pt modelId="{7F5AB0BB-A867-4448-AF19-DE397FF282F5}" type="pres">
      <dgm:prSet presAssocID="{19B1553E-A30A-450C-9795-92EDF81C5841}" presName="bgRect" presStyleLbl="bgShp" presStyleIdx="0" presStyleCnt="2"/>
      <dgm:spPr/>
    </dgm:pt>
    <dgm:pt modelId="{D9C8F973-EE23-46FF-A65A-21458236379B}" type="pres">
      <dgm:prSet presAssocID="{19B1553E-A30A-450C-9795-92EDF81C58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CE449E2C-F402-405A-85CF-08E95D3C94C7}" type="pres">
      <dgm:prSet presAssocID="{19B1553E-A30A-450C-9795-92EDF81C5841}" presName="spaceRect" presStyleCnt="0"/>
      <dgm:spPr/>
    </dgm:pt>
    <dgm:pt modelId="{9EC97DBB-D795-492C-AAAF-C968B8DA09CE}" type="pres">
      <dgm:prSet presAssocID="{19B1553E-A30A-450C-9795-92EDF81C5841}" presName="parTx" presStyleLbl="revTx" presStyleIdx="0" presStyleCnt="2">
        <dgm:presLayoutVars>
          <dgm:chMax val="0"/>
          <dgm:chPref val="0"/>
        </dgm:presLayoutVars>
      </dgm:prSet>
      <dgm:spPr/>
      <dgm:t>
        <a:bodyPr/>
        <a:lstStyle/>
        <a:p>
          <a:endParaRPr lang="en-US"/>
        </a:p>
      </dgm:t>
    </dgm:pt>
    <dgm:pt modelId="{47C2C28B-6CFD-48DF-BAEB-FB5134C3176F}" type="pres">
      <dgm:prSet presAssocID="{A4A279D7-39DD-4F39-B9CC-6F3DA31E21D4}" presName="sibTrans" presStyleCnt="0"/>
      <dgm:spPr/>
    </dgm:pt>
    <dgm:pt modelId="{993181BA-81E9-4ED4-8FC6-DFA9970F1645}" type="pres">
      <dgm:prSet presAssocID="{9D6ABD00-C583-40C5-9682-AF7925B77C1C}" presName="compNode" presStyleCnt="0"/>
      <dgm:spPr/>
    </dgm:pt>
    <dgm:pt modelId="{C00A6039-9235-4320-A945-FE04AFBBC4E9}" type="pres">
      <dgm:prSet presAssocID="{9D6ABD00-C583-40C5-9682-AF7925B77C1C}" presName="bgRect" presStyleLbl="bgShp" presStyleIdx="1" presStyleCnt="2"/>
      <dgm:spPr/>
    </dgm:pt>
    <dgm:pt modelId="{9B554799-0595-46B1-83B7-7B1D7AB97ABB}" type="pres">
      <dgm:prSet presAssocID="{9D6ABD00-C583-40C5-9682-AF7925B77C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1E810604-57B0-4C78-94BA-94D2E5462B95}" type="pres">
      <dgm:prSet presAssocID="{9D6ABD00-C583-40C5-9682-AF7925B77C1C}" presName="spaceRect" presStyleCnt="0"/>
      <dgm:spPr/>
    </dgm:pt>
    <dgm:pt modelId="{2F19297B-B398-49E0-A73E-621FAB52ED56}" type="pres">
      <dgm:prSet presAssocID="{9D6ABD00-C583-40C5-9682-AF7925B77C1C}" presName="parTx" presStyleLbl="revTx" presStyleIdx="1" presStyleCnt="2">
        <dgm:presLayoutVars>
          <dgm:chMax val="0"/>
          <dgm:chPref val="0"/>
        </dgm:presLayoutVars>
      </dgm:prSet>
      <dgm:spPr/>
      <dgm:t>
        <a:bodyPr/>
        <a:lstStyle/>
        <a:p>
          <a:endParaRPr lang="en-US"/>
        </a:p>
      </dgm:t>
    </dgm:pt>
  </dgm:ptLst>
  <dgm:cxnLst>
    <dgm:cxn modelId="{1E64D77A-97AE-47E8-BC9C-04FFF2190D4C}" type="presOf" srcId="{13169F64-E062-42B8-A6DC-1538F0A8793A}" destId="{BC44D2D7-D058-4A1D-818A-129E7EBAC829}" srcOrd="0" destOrd="0" presId="urn:microsoft.com/office/officeart/2018/2/layout/IconVerticalSolidList"/>
    <dgm:cxn modelId="{868A3000-FEFE-42D9-8BE8-F9BC137CC10C}" type="presOf" srcId="{19B1553E-A30A-450C-9795-92EDF81C5841}" destId="{9EC97DBB-D795-492C-AAAF-C968B8DA09CE}" srcOrd="0" destOrd="0" presId="urn:microsoft.com/office/officeart/2018/2/layout/IconVerticalSolidList"/>
    <dgm:cxn modelId="{D20705B4-7281-4368-9158-3860A1F527E2}" srcId="{13169F64-E062-42B8-A6DC-1538F0A8793A}" destId="{19B1553E-A30A-450C-9795-92EDF81C5841}" srcOrd="0" destOrd="0" parTransId="{E60A7F45-E08A-4730-94DA-04FA88CEE0B2}" sibTransId="{A4A279D7-39DD-4F39-B9CC-6F3DA31E21D4}"/>
    <dgm:cxn modelId="{09130F36-3997-47B7-B080-A3A538D4B270}" srcId="{13169F64-E062-42B8-A6DC-1538F0A8793A}" destId="{9D6ABD00-C583-40C5-9682-AF7925B77C1C}" srcOrd="1" destOrd="0" parTransId="{954FD2F5-8005-4CE2-9FE2-890F366B86A8}" sibTransId="{8A83585D-7049-407B-9928-C92A12A3F6BA}"/>
    <dgm:cxn modelId="{14070EDB-4A8A-4393-80DF-5C0425190921}" type="presOf" srcId="{9D6ABD00-C583-40C5-9682-AF7925B77C1C}" destId="{2F19297B-B398-49E0-A73E-621FAB52ED56}" srcOrd="0" destOrd="0" presId="urn:microsoft.com/office/officeart/2018/2/layout/IconVerticalSolidList"/>
    <dgm:cxn modelId="{0493DBF5-ABCC-40B9-9BD8-8F3323F44E39}" type="presParOf" srcId="{BC44D2D7-D058-4A1D-818A-129E7EBAC829}" destId="{17B7A3E4-5E1E-4619-AC16-D1D7B581C038}" srcOrd="0" destOrd="0" presId="urn:microsoft.com/office/officeart/2018/2/layout/IconVerticalSolidList"/>
    <dgm:cxn modelId="{8F53A77D-B276-4B73-8668-BD495FCCA066}" type="presParOf" srcId="{17B7A3E4-5E1E-4619-AC16-D1D7B581C038}" destId="{7F5AB0BB-A867-4448-AF19-DE397FF282F5}" srcOrd="0" destOrd="0" presId="urn:microsoft.com/office/officeart/2018/2/layout/IconVerticalSolidList"/>
    <dgm:cxn modelId="{921448E7-1E52-43E2-AFE9-3158F892A560}" type="presParOf" srcId="{17B7A3E4-5E1E-4619-AC16-D1D7B581C038}" destId="{D9C8F973-EE23-46FF-A65A-21458236379B}" srcOrd="1" destOrd="0" presId="urn:microsoft.com/office/officeart/2018/2/layout/IconVerticalSolidList"/>
    <dgm:cxn modelId="{8DDCA934-D0EA-4DDD-A589-A6065D148C0F}" type="presParOf" srcId="{17B7A3E4-5E1E-4619-AC16-D1D7B581C038}" destId="{CE449E2C-F402-405A-85CF-08E95D3C94C7}" srcOrd="2" destOrd="0" presId="urn:microsoft.com/office/officeart/2018/2/layout/IconVerticalSolidList"/>
    <dgm:cxn modelId="{92B112A2-562C-4771-B480-1BE273B49C80}" type="presParOf" srcId="{17B7A3E4-5E1E-4619-AC16-D1D7B581C038}" destId="{9EC97DBB-D795-492C-AAAF-C968B8DA09CE}" srcOrd="3" destOrd="0" presId="urn:microsoft.com/office/officeart/2018/2/layout/IconVerticalSolidList"/>
    <dgm:cxn modelId="{F54801A6-A8F8-4DEE-BF4A-2BA71364AC27}" type="presParOf" srcId="{BC44D2D7-D058-4A1D-818A-129E7EBAC829}" destId="{47C2C28B-6CFD-48DF-BAEB-FB5134C3176F}" srcOrd="1" destOrd="0" presId="urn:microsoft.com/office/officeart/2018/2/layout/IconVerticalSolidList"/>
    <dgm:cxn modelId="{925B7B47-6659-4753-9579-4F422C9A2BAF}" type="presParOf" srcId="{BC44D2D7-D058-4A1D-818A-129E7EBAC829}" destId="{993181BA-81E9-4ED4-8FC6-DFA9970F1645}" srcOrd="2" destOrd="0" presId="urn:microsoft.com/office/officeart/2018/2/layout/IconVerticalSolidList"/>
    <dgm:cxn modelId="{9659CC4A-F4B9-4F43-B4A9-D7202E5E79D8}" type="presParOf" srcId="{993181BA-81E9-4ED4-8FC6-DFA9970F1645}" destId="{C00A6039-9235-4320-A945-FE04AFBBC4E9}" srcOrd="0" destOrd="0" presId="urn:microsoft.com/office/officeart/2018/2/layout/IconVerticalSolidList"/>
    <dgm:cxn modelId="{D8704B36-E32A-4413-A62F-DD434B494C1F}" type="presParOf" srcId="{993181BA-81E9-4ED4-8FC6-DFA9970F1645}" destId="{9B554799-0595-46B1-83B7-7B1D7AB97ABB}" srcOrd="1" destOrd="0" presId="urn:microsoft.com/office/officeart/2018/2/layout/IconVerticalSolidList"/>
    <dgm:cxn modelId="{00D97195-3872-49F7-AFCC-1BEFB860D86F}" type="presParOf" srcId="{993181BA-81E9-4ED4-8FC6-DFA9970F1645}" destId="{1E810604-57B0-4C78-94BA-94D2E5462B95}" srcOrd="2" destOrd="0" presId="urn:microsoft.com/office/officeart/2018/2/layout/IconVerticalSolidList"/>
    <dgm:cxn modelId="{3792AA95-E318-4FB5-B373-AB6907EF0A4D}" type="presParOf" srcId="{993181BA-81E9-4ED4-8FC6-DFA9970F1645}" destId="{2F19297B-B398-49E0-A73E-621FAB52ED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B60B6E-08A7-4055-B1A9-6F5832D9E0B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F776771C-BB68-406D-9AFB-6200D0002CCC}">
      <dgm:prSet/>
      <dgm:spPr/>
      <dgm:t>
        <a:bodyPr/>
        <a:lstStyle/>
        <a:p>
          <a:r>
            <a:rPr lang="en-US"/>
            <a:t>$5,000 grant to offset economic hardship</a:t>
          </a:r>
        </a:p>
      </dgm:t>
    </dgm:pt>
    <dgm:pt modelId="{103D3302-5671-498C-90EA-E96EDBE9E901}" type="parTrans" cxnId="{F3569714-F480-44A6-A9E3-6CD6EF47F022}">
      <dgm:prSet/>
      <dgm:spPr/>
      <dgm:t>
        <a:bodyPr/>
        <a:lstStyle/>
        <a:p>
          <a:endParaRPr lang="en-US"/>
        </a:p>
      </dgm:t>
    </dgm:pt>
    <dgm:pt modelId="{5EF284C4-FA9F-4278-B878-254A0FBD5FBC}" type="sibTrans" cxnId="{F3569714-F480-44A6-A9E3-6CD6EF47F022}">
      <dgm:prSet/>
      <dgm:spPr/>
      <dgm:t>
        <a:bodyPr/>
        <a:lstStyle/>
        <a:p>
          <a:endParaRPr lang="en-US"/>
        </a:p>
      </dgm:t>
    </dgm:pt>
    <dgm:pt modelId="{6A2D4F4B-51E6-4E91-93CC-276257004A6A}">
      <dgm:prSet/>
      <dgm:spPr/>
      <dgm:t>
        <a:bodyPr/>
        <a:lstStyle/>
        <a:p>
          <a:r>
            <a:rPr lang="en-US"/>
            <a:t>To qualify businesses must:</a:t>
          </a:r>
        </a:p>
      </dgm:t>
    </dgm:pt>
    <dgm:pt modelId="{21844750-6A81-4B49-9D47-DD828863168E}" type="parTrans" cxnId="{E344587F-5528-460D-AD15-23F85E40270B}">
      <dgm:prSet/>
      <dgm:spPr/>
      <dgm:t>
        <a:bodyPr/>
        <a:lstStyle/>
        <a:p>
          <a:endParaRPr lang="en-US"/>
        </a:p>
      </dgm:t>
    </dgm:pt>
    <dgm:pt modelId="{81DD411A-EE14-4BFD-81C2-27E6E6EC2480}" type="sibTrans" cxnId="{E344587F-5528-460D-AD15-23F85E40270B}">
      <dgm:prSet/>
      <dgm:spPr/>
      <dgm:t>
        <a:bodyPr/>
        <a:lstStyle/>
        <a:p>
          <a:endParaRPr lang="en-US"/>
        </a:p>
      </dgm:t>
    </dgm:pt>
    <dgm:pt modelId="{8EB8D797-8354-4ADF-BE2A-4A48DB9C1549}">
      <dgm:prSet/>
      <dgm:spPr/>
      <dgm:t>
        <a:bodyPr/>
        <a:lstStyle/>
        <a:p>
          <a:r>
            <a:rPr lang="en-US"/>
            <a:t>Employ 3-20 people</a:t>
          </a:r>
        </a:p>
      </dgm:t>
    </dgm:pt>
    <dgm:pt modelId="{65DA0413-E5B7-4DDF-9329-8DC3EA103EE8}" type="parTrans" cxnId="{4AC98452-E79A-4A1E-B218-BDE419A8BBFF}">
      <dgm:prSet/>
      <dgm:spPr/>
      <dgm:t>
        <a:bodyPr/>
        <a:lstStyle/>
        <a:p>
          <a:endParaRPr lang="en-US"/>
        </a:p>
      </dgm:t>
    </dgm:pt>
    <dgm:pt modelId="{C58AAEBD-15E6-4A6E-A078-3C81B4E5669D}" type="sibTrans" cxnId="{4AC98452-E79A-4A1E-B218-BDE419A8BBFF}">
      <dgm:prSet/>
      <dgm:spPr/>
      <dgm:t>
        <a:bodyPr/>
        <a:lstStyle/>
        <a:p>
          <a:endParaRPr lang="en-US"/>
        </a:p>
      </dgm:t>
    </dgm:pt>
    <dgm:pt modelId="{2DC77E9C-C4CB-4595-87AF-4F38F2981C52}">
      <dgm:prSet/>
      <dgm:spPr/>
      <dgm:t>
        <a:bodyPr/>
        <a:lstStyle/>
        <a:p>
          <a:r>
            <a:rPr lang="en-US"/>
            <a:t>Be located in an economically-vulnerable community</a:t>
          </a:r>
        </a:p>
      </dgm:t>
    </dgm:pt>
    <dgm:pt modelId="{351BB615-A863-43B4-86B5-32123ABE5BBB}" type="parTrans" cxnId="{4FFD3B79-E59C-43E2-9A8A-5E8DEE46F838}">
      <dgm:prSet/>
      <dgm:spPr/>
      <dgm:t>
        <a:bodyPr/>
        <a:lstStyle/>
        <a:p>
          <a:endParaRPr lang="en-US"/>
        </a:p>
      </dgm:t>
    </dgm:pt>
    <dgm:pt modelId="{F69A7653-0B25-437B-8128-31C688F41E79}" type="sibTrans" cxnId="{4FFD3B79-E59C-43E2-9A8A-5E8DEE46F838}">
      <dgm:prSet/>
      <dgm:spPr/>
      <dgm:t>
        <a:bodyPr/>
        <a:lstStyle/>
        <a:p>
          <a:endParaRPr lang="en-US"/>
        </a:p>
      </dgm:t>
    </dgm:pt>
    <dgm:pt modelId="{FD0A1F7F-E2F9-4644-B04C-157D7779A709}">
      <dgm:prSet/>
      <dgm:spPr/>
      <dgm:t>
        <a:bodyPr/>
        <a:lstStyle/>
        <a:p>
          <a:r>
            <a:rPr lang="en-US"/>
            <a:t>Harmed financially by the Covid-19 Pandemic</a:t>
          </a:r>
        </a:p>
      </dgm:t>
    </dgm:pt>
    <dgm:pt modelId="{3147CBE0-6C4C-423F-AA1C-034896D22D19}" type="parTrans" cxnId="{53AA663C-927B-4FDB-85A5-428D99E38560}">
      <dgm:prSet/>
      <dgm:spPr/>
      <dgm:t>
        <a:bodyPr/>
        <a:lstStyle/>
        <a:p>
          <a:endParaRPr lang="en-US"/>
        </a:p>
      </dgm:t>
    </dgm:pt>
    <dgm:pt modelId="{875DB3B3-BCCF-4B6B-8CEA-3E59369DA346}" type="sibTrans" cxnId="{53AA663C-927B-4FDB-85A5-428D99E38560}">
      <dgm:prSet/>
      <dgm:spPr/>
      <dgm:t>
        <a:bodyPr/>
        <a:lstStyle/>
        <a:p>
          <a:endParaRPr lang="en-US"/>
        </a:p>
      </dgm:t>
    </dgm:pt>
    <dgm:pt modelId="{5B6B5F3B-4689-7149-8B74-39A1F6376418}" type="pres">
      <dgm:prSet presAssocID="{B0B60B6E-08A7-4055-B1A9-6F5832D9E0B6}" presName="Name0" presStyleCnt="0">
        <dgm:presLayoutVars>
          <dgm:dir/>
          <dgm:animLvl val="lvl"/>
          <dgm:resizeHandles val="exact"/>
        </dgm:presLayoutVars>
      </dgm:prSet>
      <dgm:spPr/>
      <dgm:t>
        <a:bodyPr/>
        <a:lstStyle/>
        <a:p>
          <a:endParaRPr lang="en-US"/>
        </a:p>
      </dgm:t>
    </dgm:pt>
    <dgm:pt modelId="{D1F3C841-537F-6844-967D-BA61C2C1CFC2}" type="pres">
      <dgm:prSet presAssocID="{6A2D4F4B-51E6-4E91-93CC-276257004A6A}" presName="boxAndChildren" presStyleCnt="0"/>
      <dgm:spPr/>
    </dgm:pt>
    <dgm:pt modelId="{F7F7568C-2271-A342-AFE5-41EB91502FAD}" type="pres">
      <dgm:prSet presAssocID="{6A2D4F4B-51E6-4E91-93CC-276257004A6A}" presName="parentTextBox" presStyleLbl="node1" presStyleIdx="0" presStyleCnt="2"/>
      <dgm:spPr/>
      <dgm:t>
        <a:bodyPr/>
        <a:lstStyle/>
        <a:p>
          <a:endParaRPr lang="en-US"/>
        </a:p>
      </dgm:t>
    </dgm:pt>
    <dgm:pt modelId="{50C39CD3-E214-114C-A33C-2EE7FCED1DAD}" type="pres">
      <dgm:prSet presAssocID="{6A2D4F4B-51E6-4E91-93CC-276257004A6A}" presName="entireBox" presStyleLbl="node1" presStyleIdx="0" presStyleCnt="2"/>
      <dgm:spPr/>
      <dgm:t>
        <a:bodyPr/>
        <a:lstStyle/>
        <a:p>
          <a:endParaRPr lang="en-US"/>
        </a:p>
      </dgm:t>
    </dgm:pt>
    <dgm:pt modelId="{DF07EB57-F56A-5C46-BF12-22A2B0DB055B}" type="pres">
      <dgm:prSet presAssocID="{6A2D4F4B-51E6-4E91-93CC-276257004A6A}" presName="descendantBox" presStyleCnt="0"/>
      <dgm:spPr/>
    </dgm:pt>
    <dgm:pt modelId="{8DE3FFB8-7BE1-BC49-B24A-153003039EF1}" type="pres">
      <dgm:prSet presAssocID="{8EB8D797-8354-4ADF-BE2A-4A48DB9C1549}" presName="childTextBox" presStyleLbl="fgAccFollowNode1" presStyleIdx="0" presStyleCnt="3">
        <dgm:presLayoutVars>
          <dgm:bulletEnabled val="1"/>
        </dgm:presLayoutVars>
      </dgm:prSet>
      <dgm:spPr/>
      <dgm:t>
        <a:bodyPr/>
        <a:lstStyle/>
        <a:p>
          <a:endParaRPr lang="en-US"/>
        </a:p>
      </dgm:t>
    </dgm:pt>
    <dgm:pt modelId="{99177CD2-82FF-8B41-B2A0-A19473F1D87B}" type="pres">
      <dgm:prSet presAssocID="{2DC77E9C-C4CB-4595-87AF-4F38F2981C52}" presName="childTextBox" presStyleLbl="fgAccFollowNode1" presStyleIdx="1" presStyleCnt="3">
        <dgm:presLayoutVars>
          <dgm:bulletEnabled val="1"/>
        </dgm:presLayoutVars>
      </dgm:prSet>
      <dgm:spPr/>
      <dgm:t>
        <a:bodyPr/>
        <a:lstStyle/>
        <a:p>
          <a:endParaRPr lang="en-US"/>
        </a:p>
      </dgm:t>
    </dgm:pt>
    <dgm:pt modelId="{F74C8F5D-E7F7-DB48-8315-4B62EAFA0196}" type="pres">
      <dgm:prSet presAssocID="{FD0A1F7F-E2F9-4644-B04C-157D7779A709}" presName="childTextBox" presStyleLbl="fgAccFollowNode1" presStyleIdx="2" presStyleCnt="3">
        <dgm:presLayoutVars>
          <dgm:bulletEnabled val="1"/>
        </dgm:presLayoutVars>
      </dgm:prSet>
      <dgm:spPr/>
      <dgm:t>
        <a:bodyPr/>
        <a:lstStyle/>
        <a:p>
          <a:endParaRPr lang="en-US"/>
        </a:p>
      </dgm:t>
    </dgm:pt>
    <dgm:pt modelId="{43685DD7-9006-1347-BF6E-1171B053BBE7}" type="pres">
      <dgm:prSet presAssocID="{5EF284C4-FA9F-4278-B878-254A0FBD5FBC}" presName="sp" presStyleCnt="0"/>
      <dgm:spPr/>
    </dgm:pt>
    <dgm:pt modelId="{B3EB9AE2-DABB-8A41-B73B-0978ACD70D3D}" type="pres">
      <dgm:prSet presAssocID="{F776771C-BB68-406D-9AFB-6200D0002CCC}" presName="arrowAndChildren" presStyleCnt="0"/>
      <dgm:spPr/>
    </dgm:pt>
    <dgm:pt modelId="{436E49C6-89A0-DE48-A5F8-2B31D1E4EE46}" type="pres">
      <dgm:prSet presAssocID="{F776771C-BB68-406D-9AFB-6200D0002CCC}" presName="parentTextArrow" presStyleLbl="node1" presStyleIdx="1" presStyleCnt="2"/>
      <dgm:spPr/>
      <dgm:t>
        <a:bodyPr/>
        <a:lstStyle/>
        <a:p>
          <a:endParaRPr lang="en-US"/>
        </a:p>
      </dgm:t>
    </dgm:pt>
  </dgm:ptLst>
  <dgm:cxnLst>
    <dgm:cxn modelId="{53AA663C-927B-4FDB-85A5-428D99E38560}" srcId="{6A2D4F4B-51E6-4E91-93CC-276257004A6A}" destId="{FD0A1F7F-E2F9-4644-B04C-157D7779A709}" srcOrd="2" destOrd="0" parTransId="{3147CBE0-6C4C-423F-AA1C-034896D22D19}" sibTransId="{875DB3B3-BCCF-4B6B-8CEA-3E59369DA346}"/>
    <dgm:cxn modelId="{BF472A28-05EB-C349-BEF0-6DBA1E1E4EC7}" type="presOf" srcId="{8EB8D797-8354-4ADF-BE2A-4A48DB9C1549}" destId="{8DE3FFB8-7BE1-BC49-B24A-153003039EF1}" srcOrd="0" destOrd="0" presId="urn:microsoft.com/office/officeart/2005/8/layout/process4"/>
    <dgm:cxn modelId="{D3453C24-F734-2F4C-9974-9D091ED50761}" type="presOf" srcId="{6A2D4F4B-51E6-4E91-93CC-276257004A6A}" destId="{50C39CD3-E214-114C-A33C-2EE7FCED1DAD}" srcOrd="1" destOrd="0" presId="urn:microsoft.com/office/officeart/2005/8/layout/process4"/>
    <dgm:cxn modelId="{F3569714-F480-44A6-A9E3-6CD6EF47F022}" srcId="{B0B60B6E-08A7-4055-B1A9-6F5832D9E0B6}" destId="{F776771C-BB68-406D-9AFB-6200D0002CCC}" srcOrd="0" destOrd="0" parTransId="{103D3302-5671-498C-90EA-E96EDBE9E901}" sibTransId="{5EF284C4-FA9F-4278-B878-254A0FBD5FBC}"/>
    <dgm:cxn modelId="{D1E9EDC0-FB11-5C45-94B1-C4B236AC35CF}" type="presOf" srcId="{FD0A1F7F-E2F9-4644-B04C-157D7779A709}" destId="{F74C8F5D-E7F7-DB48-8315-4B62EAFA0196}" srcOrd="0" destOrd="0" presId="urn:microsoft.com/office/officeart/2005/8/layout/process4"/>
    <dgm:cxn modelId="{A82A92C1-8E13-B242-9A4A-834BDB980F6B}" type="presOf" srcId="{B0B60B6E-08A7-4055-B1A9-6F5832D9E0B6}" destId="{5B6B5F3B-4689-7149-8B74-39A1F6376418}" srcOrd="0" destOrd="0" presId="urn:microsoft.com/office/officeart/2005/8/layout/process4"/>
    <dgm:cxn modelId="{3DC3BF1D-1431-4440-913C-329459093494}" type="presOf" srcId="{6A2D4F4B-51E6-4E91-93CC-276257004A6A}" destId="{F7F7568C-2271-A342-AFE5-41EB91502FAD}" srcOrd="0" destOrd="0" presId="urn:microsoft.com/office/officeart/2005/8/layout/process4"/>
    <dgm:cxn modelId="{4AC98452-E79A-4A1E-B218-BDE419A8BBFF}" srcId="{6A2D4F4B-51E6-4E91-93CC-276257004A6A}" destId="{8EB8D797-8354-4ADF-BE2A-4A48DB9C1549}" srcOrd="0" destOrd="0" parTransId="{65DA0413-E5B7-4DDF-9329-8DC3EA103EE8}" sibTransId="{C58AAEBD-15E6-4A6E-A078-3C81B4E5669D}"/>
    <dgm:cxn modelId="{C77A268F-4404-5A43-952C-5CF73E483277}" type="presOf" srcId="{2DC77E9C-C4CB-4595-87AF-4F38F2981C52}" destId="{99177CD2-82FF-8B41-B2A0-A19473F1D87B}" srcOrd="0" destOrd="0" presId="urn:microsoft.com/office/officeart/2005/8/layout/process4"/>
    <dgm:cxn modelId="{3FC143F9-60B1-554C-B7BA-1A51D52E3EE3}" type="presOf" srcId="{F776771C-BB68-406D-9AFB-6200D0002CCC}" destId="{436E49C6-89A0-DE48-A5F8-2B31D1E4EE46}" srcOrd="0" destOrd="0" presId="urn:microsoft.com/office/officeart/2005/8/layout/process4"/>
    <dgm:cxn modelId="{4FFD3B79-E59C-43E2-9A8A-5E8DEE46F838}" srcId="{6A2D4F4B-51E6-4E91-93CC-276257004A6A}" destId="{2DC77E9C-C4CB-4595-87AF-4F38F2981C52}" srcOrd="1" destOrd="0" parTransId="{351BB615-A863-43B4-86B5-32123ABE5BBB}" sibTransId="{F69A7653-0B25-437B-8128-31C688F41E79}"/>
    <dgm:cxn modelId="{E344587F-5528-460D-AD15-23F85E40270B}" srcId="{B0B60B6E-08A7-4055-B1A9-6F5832D9E0B6}" destId="{6A2D4F4B-51E6-4E91-93CC-276257004A6A}" srcOrd="1" destOrd="0" parTransId="{21844750-6A81-4B49-9D47-DD828863168E}" sibTransId="{81DD411A-EE14-4BFD-81C2-27E6E6EC2480}"/>
    <dgm:cxn modelId="{86941E14-FB0A-1A49-8954-0DE03CEFF194}" type="presParOf" srcId="{5B6B5F3B-4689-7149-8B74-39A1F6376418}" destId="{D1F3C841-537F-6844-967D-BA61C2C1CFC2}" srcOrd="0" destOrd="0" presId="urn:microsoft.com/office/officeart/2005/8/layout/process4"/>
    <dgm:cxn modelId="{7DCBCC79-B6CF-664F-A9D5-B9DCE117DADB}" type="presParOf" srcId="{D1F3C841-537F-6844-967D-BA61C2C1CFC2}" destId="{F7F7568C-2271-A342-AFE5-41EB91502FAD}" srcOrd="0" destOrd="0" presId="urn:microsoft.com/office/officeart/2005/8/layout/process4"/>
    <dgm:cxn modelId="{B80C3678-9D05-424F-821D-4459DBFDD4E2}" type="presParOf" srcId="{D1F3C841-537F-6844-967D-BA61C2C1CFC2}" destId="{50C39CD3-E214-114C-A33C-2EE7FCED1DAD}" srcOrd="1" destOrd="0" presId="urn:microsoft.com/office/officeart/2005/8/layout/process4"/>
    <dgm:cxn modelId="{1DE677A8-8537-7541-94C0-63D7CE7CE088}" type="presParOf" srcId="{D1F3C841-537F-6844-967D-BA61C2C1CFC2}" destId="{DF07EB57-F56A-5C46-BF12-22A2B0DB055B}" srcOrd="2" destOrd="0" presId="urn:microsoft.com/office/officeart/2005/8/layout/process4"/>
    <dgm:cxn modelId="{4585B08A-F9CC-A74D-81DB-4C3469E0B7A6}" type="presParOf" srcId="{DF07EB57-F56A-5C46-BF12-22A2B0DB055B}" destId="{8DE3FFB8-7BE1-BC49-B24A-153003039EF1}" srcOrd="0" destOrd="0" presId="urn:microsoft.com/office/officeart/2005/8/layout/process4"/>
    <dgm:cxn modelId="{AFEAAD29-75E8-7F46-98B5-F200CB22435A}" type="presParOf" srcId="{DF07EB57-F56A-5C46-BF12-22A2B0DB055B}" destId="{99177CD2-82FF-8B41-B2A0-A19473F1D87B}" srcOrd="1" destOrd="0" presId="urn:microsoft.com/office/officeart/2005/8/layout/process4"/>
    <dgm:cxn modelId="{49A4C29A-CDDB-D34A-98B5-BBADE4267A0E}" type="presParOf" srcId="{DF07EB57-F56A-5C46-BF12-22A2B0DB055B}" destId="{F74C8F5D-E7F7-DB48-8315-4B62EAFA0196}" srcOrd="2" destOrd="0" presId="urn:microsoft.com/office/officeart/2005/8/layout/process4"/>
    <dgm:cxn modelId="{919D1698-C99C-7D4D-AB48-0DB3773BCF02}" type="presParOf" srcId="{5B6B5F3B-4689-7149-8B74-39A1F6376418}" destId="{43685DD7-9006-1347-BF6E-1171B053BBE7}" srcOrd="1" destOrd="0" presId="urn:microsoft.com/office/officeart/2005/8/layout/process4"/>
    <dgm:cxn modelId="{5332B537-FE69-8B4A-9070-DD3095538280}" type="presParOf" srcId="{5B6B5F3B-4689-7149-8B74-39A1F6376418}" destId="{B3EB9AE2-DABB-8A41-B73B-0978ACD70D3D}" srcOrd="2" destOrd="0" presId="urn:microsoft.com/office/officeart/2005/8/layout/process4"/>
    <dgm:cxn modelId="{C3D6AF24-3301-F346-B2B0-21EE955D211C}" type="presParOf" srcId="{B3EB9AE2-DABB-8A41-B73B-0978ACD70D3D}" destId="{436E49C6-89A0-DE48-A5F8-2B31D1E4EE4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D16E3-8BD6-41E7-AB8C-9550070BBE63}"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8AF752E7-701F-42FA-99C5-D5AB1B6DDF23}">
      <dgm:prSet/>
      <dgm:spPr/>
      <dgm:t>
        <a:bodyPr/>
        <a:lstStyle/>
        <a:p>
          <a:r>
            <a:rPr lang="en-US"/>
            <a:t>$10,000 grants</a:t>
          </a:r>
        </a:p>
      </dgm:t>
    </dgm:pt>
    <dgm:pt modelId="{4E833CF5-8289-42B9-90BC-5614A9D902D9}" type="parTrans" cxnId="{0188BBB5-F035-4CB6-8F30-80E7E4E41393}">
      <dgm:prSet/>
      <dgm:spPr/>
      <dgm:t>
        <a:bodyPr/>
        <a:lstStyle/>
        <a:p>
          <a:endParaRPr lang="en-US"/>
        </a:p>
      </dgm:t>
    </dgm:pt>
    <dgm:pt modelId="{33CE7422-9B41-47AC-A36F-DE7DD2BA4E22}" type="sibTrans" cxnId="{0188BBB5-F035-4CB6-8F30-80E7E4E41393}">
      <dgm:prSet/>
      <dgm:spPr/>
      <dgm:t>
        <a:bodyPr/>
        <a:lstStyle/>
        <a:p>
          <a:endParaRPr lang="en-US"/>
        </a:p>
      </dgm:t>
    </dgm:pt>
    <dgm:pt modelId="{1688CC97-4507-41AE-9613-E29ECE9705C5}">
      <dgm:prSet/>
      <dgm:spPr/>
      <dgm:t>
        <a:bodyPr/>
        <a:lstStyle/>
        <a:p>
          <a:r>
            <a:rPr lang="en-US"/>
            <a:t>Ongoing Support from Hello Alice Community</a:t>
          </a:r>
        </a:p>
      </dgm:t>
    </dgm:pt>
    <dgm:pt modelId="{80CA22A0-C9E2-4D7D-B734-D0CAD3823AD4}" type="parTrans" cxnId="{6807E9DC-DECB-4A5D-AD4C-A399599DC5BC}">
      <dgm:prSet/>
      <dgm:spPr/>
      <dgm:t>
        <a:bodyPr/>
        <a:lstStyle/>
        <a:p>
          <a:endParaRPr lang="en-US"/>
        </a:p>
      </dgm:t>
    </dgm:pt>
    <dgm:pt modelId="{DC9DE077-D6B0-4DF1-9890-2DE590F52E20}" type="sibTrans" cxnId="{6807E9DC-DECB-4A5D-AD4C-A399599DC5BC}">
      <dgm:prSet/>
      <dgm:spPr/>
      <dgm:t>
        <a:bodyPr/>
        <a:lstStyle/>
        <a:p>
          <a:endParaRPr lang="en-US"/>
        </a:p>
      </dgm:t>
    </dgm:pt>
    <dgm:pt modelId="{16CD7907-8EA7-E449-9DBE-980FCA3C030A}" type="pres">
      <dgm:prSet presAssocID="{7C8D16E3-8BD6-41E7-AB8C-9550070BBE63}" presName="hierChild1" presStyleCnt="0">
        <dgm:presLayoutVars>
          <dgm:chPref val="1"/>
          <dgm:dir/>
          <dgm:animOne val="branch"/>
          <dgm:animLvl val="lvl"/>
          <dgm:resizeHandles/>
        </dgm:presLayoutVars>
      </dgm:prSet>
      <dgm:spPr/>
      <dgm:t>
        <a:bodyPr/>
        <a:lstStyle/>
        <a:p>
          <a:endParaRPr lang="en-US"/>
        </a:p>
      </dgm:t>
    </dgm:pt>
    <dgm:pt modelId="{6B3DE036-E2A8-EF4E-8692-A42905D3B22E}" type="pres">
      <dgm:prSet presAssocID="{8AF752E7-701F-42FA-99C5-D5AB1B6DDF23}" presName="hierRoot1" presStyleCnt="0"/>
      <dgm:spPr/>
    </dgm:pt>
    <dgm:pt modelId="{D936EB6B-DAE9-A94A-A726-156F5620368B}" type="pres">
      <dgm:prSet presAssocID="{8AF752E7-701F-42FA-99C5-D5AB1B6DDF23}" presName="composite" presStyleCnt="0"/>
      <dgm:spPr/>
    </dgm:pt>
    <dgm:pt modelId="{E4D0C11D-38BF-324E-A109-6FD3B09FAF07}" type="pres">
      <dgm:prSet presAssocID="{8AF752E7-701F-42FA-99C5-D5AB1B6DDF23}" presName="background" presStyleLbl="node0" presStyleIdx="0" presStyleCnt="2"/>
      <dgm:spPr/>
    </dgm:pt>
    <dgm:pt modelId="{2D97713C-E26A-2E4F-8A9F-95B1FBCC38F6}" type="pres">
      <dgm:prSet presAssocID="{8AF752E7-701F-42FA-99C5-D5AB1B6DDF23}" presName="text" presStyleLbl="fgAcc0" presStyleIdx="0" presStyleCnt="2">
        <dgm:presLayoutVars>
          <dgm:chPref val="3"/>
        </dgm:presLayoutVars>
      </dgm:prSet>
      <dgm:spPr/>
      <dgm:t>
        <a:bodyPr/>
        <a:lstStyle/>
        <a:p>
          <a:endParaRPr lang="en-US"/>
        </a:p>
      </dgm:t>
    </dgm:pt>
    <dgm:pt modelId="{2086D663-0779-364D-87ED-62426A18B083}" type="pres">
      <dgm:prSet presAssocID="{8AF752E7-701F-42FA-99C5-D5AB1B6DDF23}" presName="hierChild2" presStyleCnt="0"/>
      <dgm:spPr/>
    </dgm:pt>
    <dgm:pt modelId="{3697F414-31AC-3749-B3FC-953A1A345B54}" type="pres">
      <dgm:prSet presAssocID="{1688CC97-4507-41AE-9613-E29ECE9705C5}" presName="hierRoot1" presStyleCnt="0"/>
      <dgm:spPr/>
    </dgm:pt>
    <dgm:pt modelId="{A7AA2635-CBA7-8749-9591-4B9BA582F0CD}" type="pres">
      <dgm:prSet presAssocID="{1688CC97-4507-41AE-9613-E29ECE9705C5}" presName="composite" presStyleCnt="0"/>
      <dgm:spPr/>
    </dgm:pt>
    <dgm:pt modelId="{D37B42CE-8B3C-1349-9C52-C53E38FA5E2F}" type="pres">
      <dgm:prSet presAssocID="{1688CC97-4507-41AE-9613-E29ECE9705C5}" presName="background" presStyleLbl="node0" presStyleIdx="1" presStyleCnt="2"/>
      <dgm:spPr/>
    </dgm:pt>
    <dgm:pt modelId="{709EA969-C325-FA43-9AA9-9D3704453343}" type="pres">
      <dgm:prSet presAssocID="{1688CC97-4507-41AE-9613-E29ECE9705C5}" presName="text" presStyleLbl="fgAcc0" presStyleIdx="1" presStyleCnt="2">
        <dgm:presLayoutVars>
          <dgm:chPref val="3"/>
        </dgm:presLayoutVars>
      </dgm:prSet>
      <dgm:spPr/>
      <dgm:t>
        <a:bodyPr/>
        <a:lstStyle/>
        <a:p>
          <a:endParaRPr lang="en-US"/>
        </a:p>
      </dgm:t>
    </dgm:pt>
    <dgm:pt modelId="{E3D64538-A871-044E-95D1-0CC11596540E}" type="pres">
      <dgm:prSet presAssocID="{1688CC97-4507-41AE-9613-E29ECE9705C5}" presName="hierChild2" presStyleCnt="0"/>
      <dgm:spPr/>
    </dgm:pt>
  </dgm:ptLst>
  <dgm:cxnLst>
    <dgm:cxn modelId="{6FE07230-59E1-A446-9D34-6D7ABE9020B0}" type="presOf" srcId="{8AF752E7-701F-42FA-99C5-D5AB1B6DDF23}" destId="{2D97713C-E26A-2E4F-8A9F-95B1FBCC38F6}" srcOrd="0" destOrd="0" presId="urn:microsoft.com/office/officeart/2005/8/layout/hierarchy1"/>
    <dgm:cxn modelId="{977FB6DF-0B1E-1F4D-81E5-E5ED3362336D}" type="presOf" srcId="{1688CC97-4507-41AE-9613-E29ECE9705C5}" destId="{709EA969-C325-FA43-9AA9-9D3704453343}" srcOrd="0" destOrd="0" presId="urn:microsoft.com/office/officeart/2005/8/layout/hierarchy1"/>
    <dgm:cxn modelId="{6807E9DC-DECB-4A5D-AD4C-A399599DC5BC}" srcId="{7C8D16E3-8BD6-41E7-AB8C-9550070BBE63}" destId="{1688CC97-4507-41AE-9613-E29ECE9705C5}" srcOrd="1" destOrd="0" parTransId="{80CA22A0-C9E2-4D7D-B734-D0CAD3823AD4}" sibTransId="{DC9DE077-D6B0-4DF1-9890-2DE590F52E20}"/>
    <dgm:cxn modelId="{49E4E296-8FDC-E344-81FA-2E54FA0175C4}" type="presOf" srcId="{7C8D16E3-8BD6-41E7-AB8C-9550070BBE63}" destId="{16CD7907-8EA7-E449-9DBE-980FCA3C030A}" srcOrd="0" destOrd="0" presId="urn:microsoft.com/office/officeart/2005/8/layout/hierarchy1"/>
    <dgm:cxn modelId="{0188BBB5-F035-4CB6-8F30-80E7E4E41393}" srcId="{7C8D16E3-8BD6-41E7-AB8C-9550070BBE63}" destId="{8AF752E7-701F-42FA-99C5-D5AB1B6DDF23}" srcOrd="0" destOrd="0" parTransId="{4E833CF5-8289-42B9-90BC-5614A9D902D9}" sibTransId="{33CE7422-9B41-47AC-A36F-DE7DD2BA4E22}"/>
    <dgm:cxn modelId="{07453961-AA03-5A4A-B022-D40B25C9668E}" type="presParOf" srcId="{16CD7907-8EA7-E449-9DBE-980FCA3C030A}" destId="{6B3DE036-E2A8-EF4E-8692-A42905D3B22E}" srcOrd="0" destOrd="0" presId="urn:microsoft.com/office/officeart/2005/8/layout/hierarchy1"/>
    <dgm:cxn modelId="{6C6DF828-82CD-AB46-97A1-AE84574B3404}" type="presParOf" srcId="{6B3DE036-E2A8-EF4E-8692-A42905D3B22E}" destId="{D936EB6B-DAE9-A94A-A726-156F5620368B}" srcOrd="0" destOrd="0" presId="urn:microsoft.com/office/officeart/2005/8/layout/hierarchy1"/>
    <dgm:cxn modelId="{A4C34283-4AFD-CB4F-8A34-8B85D99CCF45}" type="presParOf" srcId="{D936EB6B-DAE9-A94A-A726-156F5620368B}" destId="{E4D0C11D-38BF-324E-A109-6FD3B09FAF07}" srcOrd="0" destOrd="0" presId="urn:microsoft.com/office/officeart/2005/8/layout/hierarchy1"/>
    <dgm:cxn modelId="{F484EE23-0201-6A4E-9BA8-9587610F41E5}" type="presParOf" srcId="{D936EB6B-DAE9-A94A-A726-156F5620368B}" destId="{2D97713C-E26A-2E4F-8A9F-95B1FBCC38F6}" srcOrd="1" destOrd="0" presId="urn:microsoft.com/office/officeart/2005/8/layout/hierarchy1"/>
    <dgm:cxn modelId="{7A4550A9-1092-2D49-B29C-6A1A25076811}" type="presParOf" srcId="{6B3DE036-E2A8-EF4E-8692-A42905D3B22E}" destId="{2086D663-0779-364D-87ED-62426A18B083}" srcOrd="1" destOrd="0" presId="urn:microsoft.com/office/officeart/2005/8/layout/hierarchy1"/>
    <dgm:cxn modelId="{A96DF3A2-8856-544C-B688-6AEB5E1583ED}" type="presParOf" srcId="{16CD7907-8EA7-E449-9DBE-980FCA3C030A}" destId="{3697F414-31AC-3749-B3FC-953A1A345B54}" srcOrd="1" destOrd="0" presId="urn:microsoft.com/office/officeart/2005/8/layout/hierarchy1"/>
    <dgm:cxn modelId="{F3CE6EA4-8001-744B-80E2-36AB01B6E542}" type="presParOf" srcId="{3697F414-31AC-3749-B3FC-953A1A345B54}" destId="{A7AA2635-CBA7-8749-9591-4B9BA582F0CD}" srcOrd="0" destOrd="0" presId="urn:microsoft.com/office/officeart/2005/8/layout/hierarchy1"/>
    <dgm:cxn modelId="{B90766ED-3F3D-1B45-9D02-8A33E7E170F8}" type="presParOf" srcId="{A7AA2635-CBA7-8749-9591-4B9BA582F0CD}" destId="{D37B42CE-8B3C-1349-9C52-C53E38FA5E2F}" srcOrd="0" destOrd="0" presId="urn:microsoft.com/office/officeart/2005/8/layout/hierarchy1"/>
    <dgm:cxn modelId="{9609CB76-C455-0C45-88E3-ADA7B865D680}" type="presParOf" srcId="{A7AA2635-CBA7-8749-9591-4B9BA582F0CD}" destId="{709EA969-C325-FA43-9AA9-9D3704453343}" srcOrd="1" destOrd="0" presId="urn:microsoft.com/office/officeart/2005/8/layout/hierarchy1"/>
    <dgm:cxn modelId="{EFF12C7B-C22F-D747-AABB-A81EC096167F}" type="presParOf" srcId="{3697F414-31AC-3749-B3FC-953A1A345B54}" destId="{E3D64538-A871-044E-95D1-0CC1159654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E06C0-4DBF-FD4A-A47B-4EB01A47A752}">
      <dsp:nvSpPr>
        <dsp:cNvPr id="0" name=""/>
        <dsp:cNvSpPr/>
      </dsp:nvSpPr>
      <dsp:spPr>
        <a:xfrm>
          <a:off x="0" y="2669247"/>
          <a:ext cx="5431536" cy="17513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We will provide further information on the availability of the EIDL portal to receive new applications (including those from agricultural enterprises) as soon as possible.</a:t>
          </a:r>
        </a:p>
      </dsp:txBody>
      <dsp:txXfrm>
        <a:off x="0" y="2669247"/>
        <a:ext cx="5431536" cy="1751315"/>
      </dsp:txXfrm>
    </dsp:sp>
    <dsp:sp modelId="{828E839D-33E7-5B44-B825-C890E6D7C35D}">
      <dsp:nvSpPr>
        <dsp:cNvPr id="0" name=""/>
        <dsp:cNvSpPr/>
      </dsp:nvSpPr>
      <dsp:spPr>
        <a:xfrm rot="10800000">
          <a:off x="0" y="1994"/>
          <a:ext cx="5431536" cy="2693522"/>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t>With the additional funding provided by the new COVID-19 relief package, SBA will resume processing EIDL Loan and Advance applications that are already in the queue on a first come, first-served basis.</a:t>
          </a:r>
        </a:p>
      </dsp:txBody>
      <dsp:txXfrm rot="10800000">
        <a:off x="0" y="1994"/>
        <a:ext cx="5431536" cy="1750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6C68E-10FE-4CB0-8B23-A19930EBFBBE}">
      <dsp:nvSpPr>
        <dsp:cNvPr id="0" name=""/>
        <dsp:cNvSpPr/>
      </dsp:nvSpPr>
      <dsp:spPr>
        <a:xfrm>
          <a:off x="512809" y="63554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64B70A-D192-43A3-9739-59D98764B97C}">
      <dsp:nvSpPr>
        <dsp:cNvPr id="0" name=""/>
        <dsp:cNvSpPr/>
      </dsp:nvSpPr>
      <dsp:spPr>
        <a:xfrm>
          <a:off x="17809" y="17156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EIN# for businesses or SS# for sole proprietors.</a:t>
          </a:r>
        </a:p>
      </dsp:txBody>
      <dsp:txXfrm>
        <a:off x="17809" y="1715650"/>
        <a:ext cx="1800000" cy="720000"/>
      </dsp:txXfrm>
    </dsp:sp>
    <dsp:sp modelId="{D0DB34B1-116A-44D0-A538-0E9DA7C163C9}">
      <dsp:nvSpPr>
        <dsp:cNvPr id="0" name=""/>
        <dsp:cNvSpPr/>
      </dsp:nvSpPr>
      <dsp:spPr>
        <a:xfrm>
          <a:off x="2627809" y="63554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DAB50B-863D-4992-8F85-0C911AB13525}">
      <dsp:nvSpPr>
        <dsp:cNvPr id="0" name=""/>
        <dsp:cNvSpPr/>
      </dsp:nvSpPr>
      <dsp:spPr>
        <a:xfrm>
          <a:off x="2132809" y="17156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Total Revenue from February 1, 2019 – January 31, 2020.</a:t>
          </a:r>
        </a:p>
      </dsp:txBody>
      <dsp:txXfrm>
        <a:off x="2132809" y="1715650"/>
        <a:ext cx="1800000" cy="720000"/>
      </dsp:txXfrm>
    </dsp:sp>
    <dsp:sp modelId="{480433FF-845E-412E-BB5F-2719367E843C}">
      <dsp:nvSpPr>
        <dsp:cNvPr id="0" name=""/>
        <dsp:cNvSpPr/>
      </dsp:nvSpPr>
      <dsp:spPr>
        <a:xfrm>
          <a:off x="4742809" y="63554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12F2BF-D6D7-4FBA-A492-9D09E87652C3}">
      <dsp:nvSpPr>
        <dsp:cNvPr id="0" name=""/>
        <dsp:cNvSpPr/>
      </dsp:nvSpPr>
      <dsp:spPr>
        <a:xfrm>
          <a:off x="4247809" y="17156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Cost of Goods Sold from February 1, 2019 – January 31, 2020.</a:t>
          </a:r>
        </a:p>
      </dsp:txBody>
      <dsp:txXfrm>
        <a:off x="4247809" y="1715650"/>
        <a:ext cx="1800000" cy="720000"/>
      </dsp:txXfrm>
    </dsp:sp>
    <dsp:sp modelId="{E63D14B5-8479-4773-8ABA-32D7AC7E6031}">
      <dsp:nvSpPr>
        <dsp:cNvPr id="0" name=""/>
        <dsp:cNvSpPr/>
      </dsp:nvSpPr>
      <dsp:spPr>
        <a:xfrm>
          <a:off x="6857809" y="63554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9E6DEF-DC83-4E9A-8DA8-B8F70BE7E997}">
      <dsp:nvSpPr>
        <dsp:cNvPr id="0" name=""/>
        <dsp:cNvSpPr/>
      </dsp:nvSpPr>
      <dsp:spPr>
        <a:xfrm>
          <a:off x="6362809" y="17156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Routing and Account numbers and Bank address for the deposit into your account.</a:t>
          </a:r>
        </a:p>
      </dsp:txBody>
      <dsp:txXfrm>
        <a:off x="6362809" y="1715650"/>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BEDA7-F437-AD41-8A4E-C47A3C45C099}">
      <dsp:nvSpPr>
        <dsp:cNvPr id="0" name=""/>
        <dsp:cNvSpPr/>
      </dsp:nvSpPr>
      <dsp:spPr>
        <a:xfrm>
          <a:off x="2506" y="239793"/>
          <a:ext cx="1988512" cy="27839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32" tIns="330200" rIns="155032" bIns="330200" numCol="1" spcCol="1270" anchor="t" anchorCtr="0">
          <a:noAutofit/>
        </a:bodyPr>
        <a:lstStyle/>
        <a:p>
          <a:pPr lvl="0" algn="l" defTabSz="533400">
            <a:lnSpc>
              <a:spcPct val="90000"/>
            </a:lnSpc>
            <a:spcBef>
              <a:spcPct val="0"/>
            </a:spcBef>
            <a:spcAft>
              <a:spcPct val="35000"/>
            </a:spcAft>
          </a:pPr>
          <a:r>
            <a:rPr lang="en-US" sz="1200" kern="1200"/>
            <a:t>Step 1</a:t>
          </a:r>
        </a:p>
        <a:p>
          <a:pPr marL="57150" lvl="1" indent="-57150" algn="l" defTabSz="400050">
            <a:lnSpc>
              <a:spcPct val="90000"/>
            </a:lnSpc>
            <a:spcBef>
              <a:spcPct val="0"/>
            </a:spcBef>
            <a:spcAft>
              <a:spcPct val="15000"/>
            </a:spcAft>
            <a:buChar char="••"/>
          </a:pPr>
          <a:r>
            <a:rPr lang="en-US" sz="900" kern="1200"/>
            <a:t>Take the number from 2019 IRS Schedule C Line 31 net profit amount </a:t>
          </a:r>
        </a:p>
      </dsp:txBody>
      <dsp:txXfrm>
        <a:off x="2506" y="1297681"/>
        <a:ext cx="1988512" cy="1670350"/>
      </dsp:txXfrm>
    </dsp:sp>
    <dsp:sp modelId="{126A4605-AC20-E340-A148-03B85F5C24E7}">
      <dsp:nvSpPr>
        <dsp:cNvPr id="0" name=""/>
        <dsp:cNvSpPr/>
      </dsp:nvSpPr>
      <dsp:spPr>
        <a:xfrm>
          <a:off x="579175" y="518185"/>
          <a:ext cx="835175" cy="8351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13" tIns="12700" rIns="65113" bIns="12700" numCol="1" spcCol="1270" anchor="ctr" anchorCtr="0">
          <a:noAutofit/>
        </a:bodyPr>
        <a:lstStyle/>
        <a:p>
          <a:pPr lvl="0" algn="ctr" defTabSz="1778000">
            <a:lnSpc>
              <a:spcPct val="90000"/>
            </a:lnSpc>
            <a:spcBef>
              <a:spcPct val="0"/>
            </a:spcBef>
            <a:spcAft>
              <a:spcPct val="35000"/>
            </a:spcAft>
          </a:pPr>
          <a:r>
            <a:rPr lang="en-US" sz="4000" kern="1200"/>
            <a:t>1</a:t>
          </a:r>
        </a:p>
      </dsp:txBody>
      <dsp:txXfrm>
        <a:off x="701484" y="640494"/>
        <a:ext cx="590557" cy="590557"/>
      </dsp:txXfrm>
    </dsp:sp>
    <dsp:sp modelId="{4EAAEBA8-E897-3540-8F6F-FC4181DB8B70}">
      <dsp:nvSpPr>
        <dsp:cNvPr id="0" name=""/>
        <dsp:cNvSpPr/>
      </dsp:nvSpPr>
      <dsp:spPr>
        <a:xfrm>
          <a:off x="2506" y="3023638"/>
          <a:ext cx="198851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A7CD8-9E95-EC4B-AD4F-CE1420CC518A}">
      <dsp:nvSpPr>
        <dsp:cNvPr id="0" name=""/>
        <dsp:cNvSpPr/>
      </dsp:nvSpPr>
      <dsp:spPr>
        <a:xfrm>
          <a:off x="2189869" y="239793"/>
          <a:ext cx="1988512" cy="27839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32" tIns="330200" rIns="155032" bIns="330200" numCol="1" spcCol="1270" anchor="t" anchorCtr="0">
          <a:noAutofit/>
        </a:bodyPr>
        <a:lstStyle/>
        <a:p>
          <a:pPr lvl="0" algn="l" defTabSz="533400">
            <a:lnSpc>
              <a:spcPct val="90000"/>
            </a:lnSpc>
            <a:spcBef>
              <a:spcPct val="0"/>
            </a:spcBef>
            <a:spcAft>
              <a:spcPct val="35000"/>
            </a:spcAft>
          </a:pPr>
          <a:r>
            <a:rPr lang="en-US" sz="1200" kern="1200"/>
            <a:t>Step 2</a:t>
          </a:r>
        </a:p>
        <a:p>
          <a:pPr marL="57150" lvl="1" indent="-57150" algn="l" defTabSz="400050">
            <a:lnSpc>
              <a:spcPct val="90000"/>
            </a:lnSpc>
            <a:spcBef>
              <a:spcPct val="0"/>
            </a:spcBef>
            <a:spcAft>
              <a:spcPct val="15000"/>
            </a:spcAft>
            <a:buChar char="••"/>
          </a:pPr>
          <a:r>
            <a:rPr lang="en-US" sz="900" kern="1200"/>
            <a:t>Calculate the average monthly net profit amount (divide the amount from Step 1 by 12)</a:t>
          </a:r>
        </a:p>
      </dsp:txBody>
      <dsp:txXfrm>
        <a:off x="2189869" y="1297681"/>
        <a:ext cx="1988512" cy="1670350"/>
      </dsp:txXfrm>
    </dsp:sp>
    <dsp:sp modelId="{265B48D2-7A06-2347-969A-26816EE43F77}">
      <dsp:nvSpPr>
        <dsp:cNvPr id="0" name=""/>
        <dsp:cNvSpPr/>
      </dsp:nvSpPr>
      <dsp:spPr>
        <a:xfrm>
          <a:off x="2766538" y="518185"/>
          <a:ext cx="835175" cy="8351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13" tIns="12700" rIns="65113" bIns="12700" numCol="1" spcCol="1270" anchor="ctr" anchorCtr="0">
          <a:noAutofit/>
        </a:bodyPr>
        <a:lstStyle/>
        <a:p>
          <a:pPr lvl="0" algn="ctr" defTabSz="1778000">
            <a:lnSpc>
              <a:spcPct val="90000"/>
            </a:lnSpc>
            <a:spcBef>
              <a:spcPct val="0"/>
            </a:spcBef>
            <a:spcAft>
              <a:spcPct val="35000"/>
            </a:spcAft>
          </a:pPr>
          <a:r>
            <a:rPr lang="en-US" sz="4000" kern="1200"/>
            <a:t>2</a:t>
          </a:r>
        </a:p>
      </dsp:txBody>
      <dsp:txXfrm>
        <a:off x="2888847" y="640494"/>
        <a:ext cx="590557" cy="590557"/>
      </dsp:txXfrm>
    </dsp:sp>
    <dsp:sp modelId="{5D60DBCD-BFB8-5D49-9743-1C6B3CD8BC4C}">
      <dsp:nvSpPr>
        <dsp:cNvPr id="0" name=""/>
        <dsp:cNvSpPr/>
      </dsp:nvSpPr>
      <dsp:spPr>
        <a:xfrm>
          <a:off x="2189869" y="3023638"/>
          <a:ext cx="198851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02D51-8A89-BD4B-BE01-1BDD9E315BC2}">
      <dsp:nvSpPr>
        <dsp:cNvPr id="0" name=""/>
        <dsp:cNvSpPr/>
      </dsp:nvSpPr>
      <dsp:spPr>
        <a:xfrm>
          <a:off x="4377233" y="239793"/>
          <a:ext cx="1988512" cy="27839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32" tIns="330200" rIns="155032" bIns="330200" numCol="1" spcCol="1270" anchor="t" anchorCtr="0">
          <a:noAutofit/>
        </a:bodyPr>
        <a:lstStyle/>
        <a:p>
          <a:pPr lvl="0" algn="l" defTabSz="533400">
            <a:lnSpc>
              <a:spcPct val="90000"/>
            </a:lnSpc>
            <a:spcBef>
              <a:spcPct val="0"/>
            </a:spcBef>
            <a:spcAft>
              <a:spcPct val="35000"/>
            </a:spcAft>
          </a:pPr>
          <a:r>
            <a:rPr lang="en-US" sz="1200" kern="1200"/>
            <a:t>Step 3</a:t>
          </a:r>
        </a:p>
        <a:p>
          <a:pPr marL="57150" lvl="1" indent="-57150" algn="l" defTabSz="400050">
            <a:lnSpc>
              <a:spcPct val="90000"/>
            </a:lnSpc>
            <a:spcBef>
              <a:spcPct val="0"/>
            </a:spcBef>
            <a:spcAft>
              <a:spcPct val="15000"/>
            </a:spcAft>
            <a:buChar char="••"/>
          </a:pPr>
          <a:r>
            <a:rPr lang="en-US" sz="900" kern="1200"/>
            <a:t>Multiply the average monthly net profit amount from Step 2 by 2.5</a:t>
          </a:r>
        </a:p>
      </dsp:txBody>
      <dsp:txXfrm>
        <a:off x="4377233" y="1297681"/>
        <a:ext cx="1988512" cy="1670350"/>
      </dsp:txXfrm>
    </dsp:sp>
    <dsp:sp modelId="{D5FF3053-4C2D-3F4A-B661-365F02C3E068}">
      <dsp:nvSpPr>
        <dsp:cNvPr id="0" name=""/>
        <dsp:cNvSpPr/>
      </dsp:nvSpPr>
      <dsp:spPr>
        <a:xfrm>
          <a:off x="4953901" y="518185"/>
          <a:ext cx="835175" cy="8351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13" tIns="12700" rIns="65113" bIns="12700" numCol="1" spcCol="1270" anchor="ctr" anchorCtr="0">
          <a:noAutofit/>
        </a:bodyPr>
        <a:lstStyle/>
        <a:p>
          <a:pPr lvl="0" algn="ctr" defTabSz="1778000">
            <a:lnSpc>
              <a:spcPct val="90000"/>
            </a:lnSpc>
            <a:spcBef>
              <a:spcPct val="0"/>
            </a:spcBef>
            <a:spcAft>
              <a:spcPct val="35000"/>
            </a:spcAft>
          </a:pPr>
          <a:r>
            <a:rPr lang="en-US" sz="4000" kern="1200"/>
            <a:t>3</a:t>
          </a:r>
        </a:p>
      </dsp:txBody>
      <dsp:txXfrm>
        <a:off x="5076210" y="640494"/>
        <a:ext cx="590557" cy="590557"/>
      </dsp:txXfrm>
    </dsp:sp>
    <dsp:sp modelId="{9A588537-822F-434A-8BD6-856AD2CA8CCD}">
      <dsp:nvSpPr>
        <dsp:cNvPr id="0" name=""/>
        <dsp:cNvSpPr/>
      </dsp:nvSpPr>
      <dsp:spPr>
        <a:xfrm>
          <a:off x="4377233" y="3023638"/>
          <a:ext cx="198851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A2FE8-9CDC-924F-9E9B-A23896D50E3D}">
      <dsp:nvSpPr>
        <dsp:cNvPr id="0" name=""/>
        <dsp:cNvSpPr/>
      </dsp:nvSpPr>
      <dsp:spPr>
        <a:xfrm>
          <a:off x="6564596" y="239793"/>
          <a:ext cx="1988512" cy="27839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32" tIns="330200" rIns="155032" bIns="330200" numCol="1" spcCol="1270" anchor="t" anchorCtr="0">
          <a:noAutofit/>
        </a:bodyPr>
        <a:lstStyle/>
        <a:p>
          <a:pPr lvl="0" algn="l" defTabSz="533400">
            <a:lnSpc>
              <a:spcPct val="90000"/>
            </a:lnSpc>
            <a:spcBef>
              <a:spcPct val="0"/>
            </a:spcBef>
            <a:spcAft>
              <a:spcPct val="35000"/>
            </a:spcAft>
          </a:pPr>
          <a:r>
            <a:rPr lang="en-US" sz="1200" kern="1200"/>
            <a:t>Step 4</a:t>
          </a:r>
        </a:p>
        <a:p>
          <a:pPr marL="57150" lvl="1" indent="-57150" algn="l" defTabSz="400050">
            <a:lnSpc>
              <a:spcPct val="90000"/>
            </a:lnSpc>
            <a:spcBef>
              <a:spcPct val="0"/>
            </a:spcBef>
            <a:spcAft>
              <a:spcPct val="15000"/>
            </a:spcAft>
            <a:buChar char="••"/>
          </a:pPr>
          <a:r>
            <a:rPr lang="en-US" sz="900" kern="1200"/>
            <a:t>Add the outstanding amount of any EIDL made between January 3, 2020 and April 3, 2020 that you seek to refinance, less the amount of any advance under an EIDL COVID-19 loan</a:t>
          </a:r>
        </a:p>
      </dsp:txBody>
      <dsp:txXfrm>
        <a:off x="6564596" y="1297681"/>
        <a:ext cx="1988512" cy="1670350"/>
      </dsp:txXfrm>
    </dsp:sp>
    <dsp:sp modelId="{9E383E90-F5D9-0C4F-97EE-72A24A15297A}">
      <dsp:nvSpPr>
        <dsp:cNvPr id="0" name=""/>
        <dsp:cNvSpPr/>
      </dsp:nvSpPr>
      <dsp:spPr>
        <a:xfrm>
          <a:off x="7141264" y="518185"/>
          <a:ext cx="835175" cy="8351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13" tIns="12700" rIns="65113" bIns="12700" numCol="1" spcCol="1270" anchor="ctr" anchorCtr="0">
          <a:noAutofit/>
        </a:bodyPr>
        <a:lstStyle/>
        <a:p>
          <a:pPr lvl="0" algn="ctr" defTabSz="1778000">
            <a:lnSpc>
              <a:spcPct val="90000"/>
            </a:lnSpc>
            <a:spcBef>
              <a:spcPct val="0"/>
            </a:spcBef>
            <a:spcAft>
              <a:spcPct val="35000"/>
            </a:spcAft>
          </a:pPr>
          <a:r>
            <a:rPr lang="en-US" sz="4000" kern="1200"/>
            <a:t>4</a:t>
          </a:r>
        </a:p>
      </dsp:txBody>
      <dsp:txXfrm>
        <a:off x="7263573" y="640494"/>
        <a:ext cx="590557" cy="590557"/>
      </dsp:txXfrm>
    </dsp:sp>
    <dsp:sp modelId="{8DA65625-80ED-084D-AEA2-233075870252}">
      <dsp:nvSpPr>
        <dsp:cNvPr id="0" name=""/>
        <dsp:cNvSpPr/>
      </dsp:nvSpPr>
      <dsp:spPr>
        <a:xfrm>
          <a:off x="6564596" y="3023638"/>
          <a:ext cx="198851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AB0BB-A867-4448-AF19-DE397FF282F5}">
      <dsp:nvSpPr>
        <dsp:cNvPr id="0" name=""/>
        <dsp:cNvSpPr/>
      </dsp:nvSpPr>
      <dsp:spPr>
        <a:xfrm>
          <a:off x="0" y="717286"/>
          <a:ext cx="4885203" cy="13242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8F973-EE23-46FF-A65A-21458236379B}">
      <dsp:nvSpPr>
        <dsp:cNvPr id="0" name=""/>
        <dsp:cNvSpPr/>
      </dsp:nvSpPr>
      <dsp:spPr>
        <a:xfrm>
          <a:off x="400576" y="1015235"/>
          <a:ext cx="728321" cy="728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C97DBB-D795-492C-AAAF-C968B8DA09CE}">
      <dsp:nvSpPr>
        <dsp:cNvPr id="0" name=""/>
        <dsp:cNvSpPr/>
      </dsp:nvSpPr>
      <dsp:spPr>
        <a:xfrm>
          <a:off x="1529474" y="717286"/>
          <a:ext cx="3355728" cy="132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47" tIns="140147" rIns="140147" bIns="140147" numCol="1" spcCol="1270" anchor="ctr" anchorCtr="0">
          <a:noAutofit/>
        </a:bodyPr>
        <a:lstStyle/>
        <a:p>
          <a:pPr lvl="0" algn="l" defTabSz="711200">
            <a:lnSpc>
              <a:spcPct val="90000"/>
            </a:lnSpc>
            <a:spcBef>
              <a:spcPct val="0"/>
            </a:spcBef>
            <a:spcAft>
              <a:spcPct val="35000"/>
            </a:spcAft>
          </a:pPr>
          <a:r>
            <a:rPr lang="en-US" sz="1600" kern="1200"/>
            <a:t>Created in partnership by the St. Louis Economic Development Partnership (SLEDP) and the St. Louis Development Corporation (SLDC)</a:t>
          </a:r>
        </a:p>
      </dsp:txBody>
      <dsp:txXfrm>
        <a:off x="1529474" y="717286"/>
        <a:ext cx="3355728" cy="1324220"/>
      </dsp:txXfrm>
    </dsp:sp>
    <dsp:sp modelId="{C00A6039-9235-4320-A945-FE04AFBBC4E9}">
      <dsp:nvSpPr>
        <dsp:cNvPr id="0" name=""/>
        <dsp:cNvSpPr/>
      </dsp:nvSpPr>
      <dsp:spPr>
        <a:xfrm>
          <a:off x="0" y="2372562"/>
          <a:ext cx="4885203" cy="13242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54799-0595-46B1-83B7-7B1D7AB97ABB}">
      <dsp:nvSpPr>
        <dsp:cNvPr id="0" name=""/>
        <dsp:cNvSpPr/>
      </dsp:nvSpPr>
      <dsp:spPr>
        <a:xfrm>
          <a:off x="400576" y="2670511"/>
          <a:ext cx="728321" cy="728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19297B-B398-49E0-A73E-621FAB52ED56}">
      <dsp:nvSpPr>
        <dsp:cNvPr id="0" name=""/>
        <dsp:cNvSpPr/>
      </dsp:nvSpPr>
      <dsp:spPr>
        <a:xfrm>
          <a:off x="1529474" y="2372562"/>
          <a:ext cx="3355728" cy="132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47" tIns="140147" rIns="140147" bIns="140147" numCol="1" spcCol="1270" anchor="ctr" anchorCtr="0">
          <a:noAutofit/>
        </a:bodyPr>
        <a:lstStyle/>
        <a:p>
          <a:pPr lvl="0" algn="l" defTabSz="711200">
            <a:lnSpc>
              <a:spcPct val="90000"/>
            </a:lnSpc>
            <a:spcBef>
              <a:spcPct val="0"/>
            </a:spcBef>
            <a:spcAft>
              <a:spcPct val="35000"/>
            </a:spcAft>
          </a:pPr>
          <a:r>
            <a:rPr lang="en-US" sz="1600" kern="1200"/>
            <a:t>Funds available to St. Louis County residents</a:t>
          </a:r>
        </a:p>
      </dsp:txBody>
      <dsp:txXfrm>
        <a:off x="1529474" y="2372562"/>
        <a:ext cx="3355728" cy="1324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39CD3-E214-114C-A33C-2EE7FCED1DAD}">
      <dsp:nvSpPr>
        <dsp:cNvPr id="0" name=""/>
        <dsp:cNvSpPr/>
      </dsp:nvSpPr>
      <dsp:spPr>
        <a:xfrm>
          <a:off x="0" y="2669247"/>
          <a:ext cx="5430033" cy="17513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a:t>To qualify businesses must:</a:t>
          </a:r>
        </a:p>
      </dsp:txBody>
      <dsp:txXfrm>
        <a:off x="0" y="2669247"/>
        <a:ext cx="5430033" cy="945710"/>
      </dsp:txXfrm>
    </dsp:sp>
    <dsp:sp modelId="{8DE3FFB8-7BE1-BC49-B24A-153003039EF1}">
      <dsp:nvSpPr>
        <dsp:cNvPr id="0" name=""/>
        <dsp:cNvSpPr/>
      </dsp:nvSpPr>
      <dsp:spPr>
        <a:xfrm>
          <a:off x="2651" y="3579931"/>
          <a:ext cx="1808243" cy="8056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a:t>Employ 3-20 people</a:t>
          </a:r>
        </a:p>
      </dsp:txBody>
      <dsp:txXfrm>
        <a:off x="2651" y="3579931"/>
        <a:ext cx="1808243" cy="805605"/>
      </dsp:txXfrm>
    </dsp:sp>
    <dsp:sp modelId="{99177CD2-82FF-8B41-B2A0-A19473F1D87B}">
      <dsp:nvSpPr>
        <dsp:cNvPr id="0" name=""/>
        <dsp:cNvSpPr/>
      </dsp:nvSpPr>
      <dsp:spPr>
        <a:xfrm>
          <a:off x="1810894" y="3579931"/>
          <a:ext cx="1808243" cy="805605"/>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a:t>Be located in an economically-vulnerable community</a:t>
          </a:r>
        </a:p>
      </dsp:txBody>
      <dsp:txXfrm>
        <a:off x="1810894" y="3579931"/>
        <a:ext cx="1808243" cy="805605"/>
      </dsp:txXfrm>
    </dsp:sp>
    <dsp:sp modelId="{F74C8F5D-E7F7-DB48-8315-4B62EAFA0196}">
      <dsp:nvSpPr>
        <dsp:cNvPr id="0" name=""/>
        <dsp:cNvSpPr/>
      </dsp:nvSpPr>
      <dsp:spPr>
        <a:xfrm>
          <a:off x="3619138" y="3579931"/>
          <a:ext cx="1808243" cy="805605"/>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a:t>Harmed financially by the Covid-19 Pandemic</a:t>
          </a:r>
        </a:p>
      </dsp:txBody>
      <dsp:txXfrm>
        <a:off x="3619138" y="3579931"/>
        <a:ext cx="1808243" cy="805605"/>
      </dsp:txXfrm>
    </dsp:sp>
    <dsp:sp modelId="{436E49C6-89A0-DE48-A5F8-2B31D1E4EE46}">
      <dsp:nvSpPr>
        <dsp:cNvPr id="0" name=""/>
        <dsp:cNvSpPr/>
      </dsp:nvSpPr>
      <dsp:spPr>
        <a:xfrm rot="10800000">
          <a:off x="0" y="1994"/>
          <a:ext cx="5430033" cy="2693522"/>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a:t>$5,000 grant to offset economic hardship</a:t>
          </a:r>
        </a:p>
      </dsp:txBody>
      <dsp:txXfrm rot="10800000">
        <a:off x="0" y="1994"/>
        <a:ext cx="5430033" cy="1750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0C11D-38BF-324E-A109-6FD3B09FAF07}">
      <dsp:nvSpPr>
        <dsp:cNvPr id="0" name=""/>
        <dsp:cNvSpPr/>
      </dsp:nvSpPr>
      <dsp:spPr>
        <a:xfrm>
          <a:off x="98204" y="1045"/>
          <a:ext cx="3168476" cy="20119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7713C-E26A-2E4F-8A9F-95B1FBCC38F6}">
      <dsp:nvSpPr>
        <dsp:cNvPr id="0" name=""/>
        <dsp:cNvSpPr/>
      </dsp:nvSpPr>
      <dsp:spPr>
        <a:xfrm>
          <a:off x="450257" y="335495"/>
          <a:ext cx="3168476" cy="201198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$10,000 grants</a:t>
          </a:r>
        </a:p>
      </dsp:txBody>
      <dsp:txXfrm>
        <a:off x="509186" y="394424"/>
        <a:ext cx="3050618" cy="1894124"/>
      </dsp:txXfrm>
    </dsp:sp>
    <dsp:sp modelId="{D37B42CE-8B3C-1349-9C52-C53E38FA5E2F}">
      <dsp:nvSpPr>
        <dsp:cNvPr id="0" name=""/>
        <dsp:cNvSpPr/>
      </dsp:nvSpPr>
      <dsp:spPr>
        <a:xfrm>
          <a:off x="3970786" y="1045"/>
          <a:ext cx="3168476" cy="20119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EA969-C325-FA43-9AA9-9D3704453343}">
      <dsp:nvSpPr>
        <dsp:cNvPr id="0" name=""/>
        <dsp:cNvSpPr/>
      </dsp:nvSpPr>
      <dsp:spPr>
        <a:xfrm>
          <a:off x="4322839" y="335495"/>
          <a:ext cx="3168476" cy="201198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Ongoing Support from Hello Alice Community</a:t>
          </a:r>
        </a:p>
      </dsp:txBody>
      <dsp:txXfrm>
        <a:off x="4381768" y="394424"/>
        <a:ext cx="3050618" cy="18941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CC892-4E3A-CD4A-9675-5F7820F3279C}" type="datetimeFigureOut">
              <a:rPr lang="en-US" smtClean="0"/>
              <a:t>4/29/2020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BF87F-3D28-1942-99A1-E32C67B14166}" type="slidenum">
              <a:rPr lang="en-US" smtClean="0"/>
              <a:t>‹#›</a:t>
            </a:fld>
            <a:endParaRPr lang="en-US"/>
          </a:p>
        </p:txBody>
      </p:sp>
    </p:spTree>
    <p:extLst>
      <p:ext uri="{BB962C8B-B14F-4D97-AF65-F5344CB8AC3E}">
        <p14:creationId xmlns:p14="http://schemas.microsoft.com/office/powerpoint/2010/main" val="36939193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4/29/2020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forms/d/e/1FAIpQLSeFXsyTz1oRJ5LX7-jOX09I7I3ZftTmvUJBLNlEyTbSGgZNRQ/viewform" TargetMode="External"/><Relationship Id="rId3" Type="http://schemas.openxmlformats.org/officeDocument/2006/relationships/hyperlink" Target="https://covid19relief.sba.gov/#/" TargetMode="External"/><Relationship Id="rId7" Type="http://schemas.openxmlformats.org/officeDocument/2006/relationships/hyperlink" Target="https://businessforall.helloalice.com/signup" TargetMode="External"/><Relationship Id="rId2" Type="http://schemas.openxmlformats.org/officeDocument/2006/relationships/hyperlink" Target="https://www.sba.gov/funding-programs/loans/coronavirus-relief-options" TargetMode="External"/><Relationship Id="rId1" Type="http://schemas.openxmlformats.org/officeDocument/2006/relationships/slideLayout" Target="../slideLayouts/slideLayout1.xml"/><Relationship Id="rId6" Type="http://schemas.openxmlformats.org/officeDocument/2006/relationships/hyperlink" Target="https://www.savesmallbusiness.com/" TargetMode="External"/><Relationship Id="rId5" Type="http://schemas.openxmlformats.org/officeDocument/2006/relationships/hyperlink" Target="https://docs.google.com/forms/d/e/1FAIpQLSdvugO-vW-TkiHtv-X3xGHGXwMijb2tE0en63NVd5253q1tWQ/viewform" TargetMode="External"/><Relationship Id="rId10" Type="http://schemas.openxmlformats.org/officeDocument/2006/relationships/image" Target="../media/image2.png"/><Relationship Id="rId4" Type="http://schemas.openxmlformats.org/officeDocument/2006/relationships/hyperlink" Target="https://youtu.be/-Eu1_9U6nUI" TargetMode="Externa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8" y="-87464"/>
            <a:ext cx="9144000" cy="5481156"/>
          </a:xfrm>
          <a:prstGeom prst="rect">
            <a:avLst/>
          </a:prstGeom>
        </p:spPr>
      </p:pic>
      <p:sp>
        <p:nvSpPr>
          <p:cNvPr id="3" name="TextBox 2"/>
          <p:cNvSpPr txBox="1"/>
          <p:nvPr/>
        </p:nvSpPr>
        <p:spPr>
          <a:xfrm>
            <a:off x="405518" y="1362470"/>
            <a:ext cx="8690774" cy="646331"/>
          </a:xfrm>
          <a:prstGeom prst="rect">
            <a:avLst/>
          </a:prstGeom>
          <a:noFill/>
        </p:spPr>
        <p:txBody>
          <a:bodyPr wrap="square" rtlCol="0">
            <a:spAutoFit/>
          </a:bodyPr>
          <a:lstStyle/>
          <a:p>
            <a:pPr algn="ctr"/>
            <a:r>
              <a:rPr lang="en-US" sz="3600" b="1" spc="200" dirty="0">
                <a:solidFill>
                  <a:schemeClr val="bg1"/>
                </a:solidFill>
                <a:latin typeface="Arial"/>
                <a:cs typeface="Arial"/>
              </a:rPr>
              <a:t>ARE YOU READY?</a:t>
            </a:r>
          </a:p>
        </p:txBody>
      </p:sp>
      <p:sp>
        <p:nvSpPr>
          <p:cNvPr id="4" name="TextBox 3"/>
          <p:cNvSpPr txBox="1"/>
          <p:nvPr/>
        </p:nvSpPr>
        <p:spPr>
          <a:xfrm>
            <a:off x="1885844" y="2156251"/>
            <a:ext cx="5467728" cy="1569660"/>
          </a:xfrm>
          <a:prstGeom prst="rect">
            <a:avLst/>
          </a:prstGeom>
          <a:noFill/>
        </p:spPr>
        <p:txBody>
          <a:bodyPr wrap="square" rtlCol="0">
            <a:spAutoFit/>
          </a:bodyPr>
          <a:lstStyle/>
          <a:p>
            <a:pPr algn="ctr"/>
            <a:r>
              <a:rPr lang="en-US" sz="2400" spc="200" dirty="0">
                <a:solidFill>
                  <a:schemeClr val="bg1"/>
                </a:solidFill>
                <a:latin typeface="Arial"/>
                <a:cs typeface="Arial"/>
              </a:rPr>
              <a:t>Second Round: </a:t>
            </a:r>
          </a:p>
          <a:p>
            <a:pPr algn="ctr"/>
            <a:r>
              <a:rPr lang="en-US" sz="2400" spc="200" dirty="0">
                <a:solidFill>
                  <a:schemeClr val="bg1"/>
                </a:solidFill>
                <a:latin typeface="Arial"/>
                <a:cs typeface="Arial"/>
              </a:rPr>
              <a:t>Payment Protection Program (PPP) and Economic Injury Disaster Loans (EIDL)</a:t>
            </a:r>
          </a:p>
        </p:txBody>
      </p:sp>
      <p:cxnSp>
        <p:nvCxnSpPr>
          <p:cNvPr id="6" name="Straight Connector 5"/>
          <p:cNvCxnSpPr/>
          <p:nvPr/>
        </p:nvCxnSpPr>
        <p:spPr>
          <a:xfrm>
            <a:off x="3911825" y="2193835"/>
            <a:ext cx="1005086" cy="0"/>
          </a:xfrm>
          <a:prstGeom prst="line">
            <a:avLst/>
          </a:prstGeom>
          <a:ln w="1905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10" y="3542750"/>
            <a:ext cx="1658092" cy="983954"/>
          </a:xfrm>
          <a:prstGeom prst="rect">
            <a:avLst/>
          </a:prstGeom>
        </p:spPr>
      </p:pic>
      <p:sp>
        <p:nvSpPr>
          <p:cNvPr id="5" name="TextBox 4">
            <a:extLst>
              <a:ext uri="{FF2B5EF4-FFF2-40B4-BE49-F238E27FC236}">
                <a16:creationId xmlns="" xmlns:a16="http://schemas.microsoft.com/office/drawing/2014/main" id="{B8AF65E8-2733-914A-AE4D-8E4784C6B5E3}"/>
              </a:ext>
            </a:extLst>
          </p:cNvPr>
          <p:cNvSpPr txBox="1"/>
          <p:nvPr/>
        </p:nvSpPr>
        <p:spPr>
          <a:xfrm>
            <a:off x="5010539" y="4142792"/>
            <a:ext cx="3774551" cy="1200329"/>
          </a:xfrm>
          <a:prstGeom prst="rect">
            <a:avLst/>
          </a:prstGeom>
          <a:noFill/>
        </p:spPr>
        <p:txBody>
          <a:bodyPr wrap="square" rtlCol="0">
            <a:spAutoFit/>
          </a:bodyPr>
          <a:lstStyle/>
          <a:p>
            <a:r>
              <a:rPr lang="en-US" dirty="0">
                <a:solidFill>
                  <a:schemeClr val="bg1"/>
                </a:solidFill>
              </a:rPr>
              <a:t>LYNETTE SLEDGE WATSON</a:t>
            </a:r>
          </a:p>
          <a:p>
            <a:r>
              <a:rPr lang="en-US" dirty="0">
                <a:solidFill>
                  <a:schemeClr val="bg1"/>
                </a:solidFill>
              </a:rPr>
              <a:t>KEVIN WILSON</a:t>
            </a:r>
          </a:p>
          <a:p>
            <a:r>
              <a:rPr lang="en-US" dirty="0">
                <a:solidFill>
                  <a:schemeClr val="bg1"/>
                </a:solidFill>
              </a:rPr>
              <a:t>Small Business Empowerment Center (SBEC)</a:t>
            </a:r>
          </a:p>
        </p:txBody>
      </p:sp>
    </p:spTree>
    <p:extLst>
      <p:ext uri="{BB962C8B-B14F-4D97-AF65-F5344CB8AC3E}">
        <p14:creationId xmlns:p14="http://schemas.microsoft.com/office/powerpoint/2010/main" val="10768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7E773EB-1EC1-4E49-9DE2-E6F4604972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793"/>
            <a:ext cx="9144000" cy="1457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959937D3-90D0-C340-B3E2-886604794A8C}"/>
              </a:ext>
            </a:extLst>
          </p:cNvPr>
          <p:cNvSpPr>
            <a:spLocks noGrp="1"/>
          </p:cNvSpPr>
          <p:nvPr>
            <p:ph type="title"/>
          </p:nvPr>
        </p:nvSpPr>
        <p:spPr>
          <a:xfrm>
            <a:off x="293533" y="240506"/>
            <a:ext cx="8555615" cy="994172"/>
          </a:xfrm>
        </p:spPr>
        <p:txBody>
          <a:bodyPr>
            <a:normAutofit/>
          </a:bodyPr>
          <a:lstStyle/>
          <a:p>
            <a:pPr>
              <a:lnSpc>
                <a:spcPct val="90000"/>
              </a:lnSpc>
            </a:pPr>
            <a:r>
              <a:rPr lang="en-US" sz="3200">
                <a:solidFill>
                  <a:schemeClr val="bg1"/>
                </a:solidFill>
              </a:rPr>
              <a:t>Self Employed/Independent Contractor with no employees</a:t>
            </a:r>
          </a:p>
        </p:txBody>
      </p:sp>
      <p:graphicFrame>
        <p:nvGraphicFramePr>
          <p:cNvPr id="5" name="Content Placeholder 2">
            <a:extLst>
              <a:ext uri="{FF2B5EF4-FFF2-40B4-BE49-F238E27FC236}">
                <a16:creationId xmlns="" xmlns:a16="http://schemas.microsoft.com/office/drawing/2014/main" id="{1FC6A96B-72C2-4E4A-A6CD-E929E6952D68}"/>
              </a:ext>
            </a:extLst>
          </p:cNvPr>
          <p:cNvGraphicFramePr>
            <a:graphicFrameLocks noGrp="1"/>
          </p:cNvGraphicFramePr>
          <p:nvPr>
            <p:ph idx="1"/>
            <p:extLst>
              <p:ext uri="{D42A27DB-BD31-4B8C-83A1-F6EECF244321}">
                <p14:modId xmlns:p14="http://schemas.microsoft.com/office/powerpoint/2010/main" val="1165674809"/>
              </p:ext>
            </p:extLst>
          </p:nvPr>
        </p:nvGraphicFramePr>
        <p:xfrm>
          <a:off x="293534" y="1482219"/>
          <a:ext cx="8555615"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79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CEB41C5C-0F34-4DDA-9D7C-5E717F35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2288" y="227693"/>
            <a:ext cx="3250692" cy="4422557"/>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57E1E5E6-F385-4E9C-B201-BA5BDE5CAD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8066" y="1538015"/>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A3318DC-DBA5-AE4C-A90A-5FAD2277F87B}"/>
              </a:ext>
            </a:extLst>
          </p:cNvPr>
          <p:cNvSpPr>
            <a:spLocks noGrp="1"/>
          </p:cNvSpPr>
          <p:nvPr>
            <p:ph idx="1"/>
          </p:nvPr>
        </p:nvSpPr>
        <p:spPr>
          <a:xfrm>
            <a:off x="445207" y="1591322"/>
            <a:ext cx="2866644" cy="2829757"/>
          </a:xfrm>
        </p:spPr>
        <p:txBody>
          <a:bodyPr>
            <a:normAutofit/>
          </a:bodyPr>
          <a:lstStyle/>
          <a:p>
            <a:pPr marL="0" indent="0">
              <a:buNone/>
            </a:pPr>
            <a:r>
              <a:rPr lang="en-US" sz="2400" dirty="0">
                <a:solidFill>
                  <a:schemeClr val="bg1"/>
                </a:solidFill>
              </a:rPr>
              <a:t>PPP Loan Calculator</a:t>
            </a:r>
          </a:p>
        </p:txBody>
      </p:sp>
      <p:pic>
        <p:nvPicPr>
          <p:cNvPr id="5" name="Picture 4">
            <a:extLst>
              <a:ext uri="{FF2B5EF4-FFF2-40B4-BE49-F238E27FC236}">
                <a16:creationId xmlns="" xmlns:a16="http://schemas.microsoft.com/office/drawing/2014/main" id="{2003FA97-7DAC-2A44-8900-E38B9188EC18}"/>
              </a:ext>
            </a:extLst>
          </p:cNvPr>
          <p:cNvPicPr>
            <a:picLocks noChangeAspect="1"/>
          </p:cNvPicPr>
          <p:nvPr/>
        </p:nvPicPr>
        <p:blipFill>
          <a:blip r:embed="rId2"/>
          <a:stretch>
            <a:fillRect/>
          </a:stretch>
        </p:blipFill>
        <p:spPr>
          <a:xfrm>
            <a:off x="3875314" y="421767"/>
            <a:ext cx="4823479" cy="6431879"/>
          </a:xfrm>
          <a:prstGeom prst="rect">
            <a:avLst/>
          </a:prstGeom>
        </p:spPr>
      </p:pic>
    </p:spTree>
    <p:extLst>
      <p:ext uri="{BB962C8B-B14F-4D97-AF65-F5344CB8AC3E}">
        <p14:creationId xmlns:p14="http://schemas.microsoft.com/office/powerpoint/2010/main" val="282809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353193"/>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C5A9665A-29D3-F84D-89B2-A58D20A8C8DA}"/>
              </a:ext>
            </a:extLst>
          </p:cNvPr>
          <p:cNvSpPr>
            <a:spLocks noGrp="1"/>
          </p:cNvSpPr>
          <p:nvPr>
            <p:ph type="title"/>
          </p:nvPr>
        </p:nvSpPr>
        <p:spPr>
          <a:xfrm>
            <a:off x="647271" y="759003"/>
            <a:ext cx="2562119" cy="3596556"/>
          </a:xfrm>
        </p:spPr>
        <p:txBody>
          <a:bodyPr>
            <a:normAutofit/>
          </a:bodyPr>
          <a:lstStyle/>
          <a:p>
            <a:r>
              <a:rPr lang="en-US">
                <a:solidFill>
                  <a:srgbClr val="FFFFFF"/>
                </a:solidFill>
              </a:rPr>
              <a:t>Small Business Resource Fund</a:t>
            </a:r>
          </a:p>
        </p:txBody>
      </p:sp>
      <p:graphicFrame>
        <p:nvGraphicFramePr>
          <p:cNvPr id="5" name="Content Placeholder 2">
            <a:extLst>
              <a:ext uri="{FF2B5EF4-FFF2-40B4-BE49-F238E27FC236}">
                <a16:creationId xmlns="" xmlns:a16="http://schemas.microsoft.com/office/drawing/2014/main" id="{DC591C76-B58A-4F06-8F5F-F71BBA798FB2}"/>
              </a:ext>
            </a:extLst>
          </p:cNvPr>
          <p:cNvGraphicFramePr>
            <a:graphicFrameLocks noGrp="1"/>
          </p:cNvGraphicFramePr>
          <p:nvPr>
            <p:ph idx="1"/>
            <p:extLst>
              <p:ext uri="{D42A27DB-BD31-4B8C-83A1-F6EECF244321}">
                <p14:modId xmlns:p14="http://schemas.microsoft.com/office/powerpoint/2010/main" val="2341801174"/>
              </p:ext>
            </p:extLst>
          </p:nvPr>
        </p:nvGraphicFramePr>
        <p:xfrm>
          <a:off x="3895725" y="353193"/>
          <a:ext cx="4885203" cy="441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43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794"/>
            <a:ext cx="421115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 xmlns:a16="http://schemas.microsoft.com/office/drawing/2014/main" id="{6ED696E3-A434-AE47-B44A-D72C97881228}"/>
              </a:ext>
            </a:extLst>
          </p:cNvPr>
          <p:cNvSpPr>
            <a:spLocks noGrp="1"/>
          </p:cNvSpPr>
          <p:nvPr>
            <p:ph type="title"/>
          </p:nvPr>
        </p:nvSpPr>
        <p:spPr>
          <a:xfrm>
            <a:off x="4570578" y="602216"/>
            <a:ext cx="3733482" cy="1090538"/>
          </a:xfrm>
        </p:spPr>
        <p:txBody>
          <a:bodyPr>
            <a:normAutofit/>
          </a:bodyPr>
          <a:lstStyle/>
          <a:p>
            <a:pPr>
              <a:lnSpc>
                <a:spcPct val="90000"/>
              </a:lnSpc>
            </a:pPr>
            <a:r>
              <a:rPr lang="en-US" sz="2800">
                <a:solidFill>
                  <a:srgbClr val="000000"/>
                </a:solidFill>
              </a:rPr>
              <a:t>InvestSTL Neighborhood Small Business Lift Grant</a:t>
            </a:r>
          </a:p>
        </p:txBody>
      </p:sp>
      <p:sp>
        <p:nvSpPr>
          <p:cNvPr id="14" name="Freeform 62">
            <a:extLst>
              <a:ext uri="{FF2B5EF4-FFF2-40B4-BE49-F238E27FC236}">
                <a16:creationId xmlns=""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53964"/>
            <a:ext cx="3750328" cy="405072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treet">
            <a:extLst>
              <a:ext uri="{FF2B5EF4-FFF2-40B4-BE49-F238E27FC236}">
                <a16:creationId xmlns="" xmlns:a16="http://schemas.microsoft.com/office/drawing/2014/main" id="{3BA723E3-8C8F-4DB4-A9D3-E29862007F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37690" y="1221816"/>
            <a:ext cx="2715016" cy="2715016"/>
          </a:xfrm>
          <a:prstGeom prst="rect">
            <a:avLst/>
          </a:prstGeom>
        </p:spPr>
      </p:pic>
      <p:sp>
        <p:nvSpPr>
          <p:cNvPr id="3" name="Content Placeholder 2">
            <a:extLst>
              <a:ext uri="{FF2B5EF4-FFF2-40B4-BE49-F238E27FC236}">
                <a16:creationId xmlns="" xmlns:a16="http://schemas.microsoft.com/office/drawing/2014/main" id="{35DD36BC-647E-F549-87F3-2603916A3310}"/>
              </a:ext>
            </a:extLst>
          </p:cNvPr>
          <p:cNvSpPr>
            <a:spLocks noGrp="1"/>
          </p:cNvSpPr>
          <p:nvPr>
            <p:ph idx="1"/>
          </p:nvPr>
        </p:nvSpPr>
        <p:spPr>
          <a:xfrm>
            <a:off x="4567930" y="1816261"/>
            <a:ext cx="3733184" cy="2729467"/>
          </a:xfrm>
        </p:spPr>
        <p:txBody>
          <a:bodyPr anchor="ctr">
            <a:normAutofit/>
          </a:bodyPr>
          <a:lstStyle/>
          <a:p>
            <a:r>
              <a:rPr lang="en-US" sz="1500" dirty="0">
                <a:solidFill>
                  <a:srgbClr val="000000"/>
                </a:solidFill>
              </a:rPr>
              <a:t>Designed for neighborhood-serving small businesses</a:t>
            </a:r>
          </a:p>
          <a:p>
            <a:r>
              <a:rPr lang="en-US" sz="1500" dirty="0">
                <a:solidFill>
                  <a:srgbClr val="000000"/>
                </a:solidFill>
              </a:rPr>
              <a:t>Award amount determined by monthly operating expenses of the small business</a:t>
            </a:r>
          </a:p>
          <a:p>
            <a:r>
              <a:rPr lang="en-US" sz="1500" dirty="0">
                <a:solidFill>
                  <a:srgbClr val="000000"/>
                </a:solidFill>
              </a:rPr>
              <a:t>Gives preference to businesses in eligible areas in St. Louis City, County and East St. Louis</a:t>
            </a:r>
          </a:p>
        </p:txBody>
      </p:sp>
    </p:spTree>
    <p:extLst>
      <p:ext uri="{BB962C8B-B14F-4D97-AF65-F5344CB8AC3E}">
        <p14:creationId xmlns:p14="http://schemas.microsoft.com/office/powerpoint/2010/main" val="314463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A5B4632-C963-4296-86F0-79AA9EA5A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3746" y="227693"/>
            <a:ext cx="2743200"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6A62303-0F89-FD40-A64D-C8178322AA21}"/>
              </a:ext>
            </a:extLst>
          </p:cNvPr>
          <p:cNvSpPr>
            <a:spLocks noGrp="1"/>
          </p:cNvSpPr>
          <p:nvPr>
            <p:ph type="title"/>
          </p:nvPr>
        </p:nvSpPr>
        <p:spPr>
          <a:xfrm>
            <a:off x="445770" y="477843"/>
            <a:ext cx="2372586" cy="3942279"/>
          </a:xfrm>
        </p:spPr>
        <p:txBody>
          <a:bodyPr>
            <a:normAutofit/>
          </a:bodyPr>
          <a:lstStyle/>
          <a:p>
            <a:pPr>
              <a:lnSpc>
                <a:spcPct val="90000"/>
              </a:lnSpc>
            </a:pPr>
            <a:r>
              <a:rPr lang="en-US" sz="3400"/>
              <a:t>US Chamber of Commerce Foundation “Save Small Business Fund”</a:t>
            </a:r>
          </a:p>
        </p:txBody>
      </p:sp>
      <p:graphicFrame>
        <p:nvGraphicFramePr>
          <p:cNvPr id="5" name="Content Placeholder 2">
            <a:extLst>
              <a:ext uri="{FF2B5EF4-FFF2-40B4-BE49-F238E27FC236}">
                <a16:creationId xmlns="" xmlns:a16="http://schemas.microsoft.com/office/drawing/2014/main" id="{B2F0239A-E7E4-4E57-A588-55CE8FEB844E}"/>
              </a:ext>
            </a:extLst>
          </p:cNvPr>
          <p:cNvGraphicFramePr>
            <a:graphicFrameLocks noGrp="1"/>
          </p:cNvGraphicFramePr>
          <p:nvPr>
            <p:ph idx="1"/>
            <p:extLst>
              <p:ext uri="{D42A27DB-BD31-4B8C-83A1-F6EECF244321}">
                <p14:modId xmlns:p14="http://schemas.microsoft.com/office/powerpoint/2010/main" val="2307070669"/>
              </p:ext>
            </p:extLst>
          </p:nvPr>
        </p:nvGraphicFramePr>
        <p:xfrm>
          <a:off x="3386724" y="227693"/>
          <a:ext cx="5430033" cy="442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38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6700" y="0"/>
            <a:ext cx="8610371" cy="2065452"/>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 xmlns:a16="http://schemas.microsoft.com/office/drawing/2014/main" id="{3137236F-E6FC-754B-A8AA-7F973F2E2E7F}"/>
              </a:ext>
            </a:extLst>
          </p:cNvPr>
          <p:cNvSpPr>
            <a:spLocks noGrp="1"/>
          </p:cNvSpPr>
          <p:nvPr>
            <p:ph type="title"/>
          </p:nvPr>
        </p:nvSpPr>
        <p:spPr>
          <a:xfrm>
            <a:off x="884419" y="620010"/>
            <a:ext cx="7375161" cy="994172"/>
          </a:xfrm>
        </p:spPr>
        <p:txBody>
          <a:bodyPr>
            <a:normAutofit/>
          </a:bodyPr>
          <a:lstStyle/>
          <a:p>
            <a:pPr>
              <a:lnSpc>
                <a:spcPct val="90000"/>
              </a:lnSpc>
            </a:pPr>
            <a:r>
              <a:rPr lang="en-US" sz="3000">
                <a:solidFill>
                  <a:srgbClr val="FFFFFF"/>
                </a:solidFill>
              </a:rPr>
              <a:t>Hello Alice</a:t>
            </a:r>
            <a:br>
              <a:rPr lang="en-US" sz="3000">
                <a:solidFill>
                  <a:srgbClr val="FFFFFF"/>
                </a:solidFill>
              </a:rPr>
            </a:br>
            <a:r>
              <a:rPr lang="en-US" sz="3000">
                <a:solidFill>
                  <a:srgbClr val="FFFFFF"/>
                </a:solidFill>
              </a:rPr>
              <a:t>“Business For All Grant Program”</a:t>
            </a:r>
          </a:p>
        </p:txBody>
      </p:sp>
      <p:graphicFrame>
        <p:nvGraphicFramePr>
          <p:cNvPr id="5" name="Content Placeholder 2">
            <a:extLst>
              <a:ext uri="{FF2B5EF4-FFF2-40B4-BE49-F238E27FC236}">
                <a16:creationId xmlns="" xmlns:a16="http://schemas.microsoft.com/office/drawing/2014/main" id="{036CEB09-EF7A-400A-840A-1200CBC8749A}"/>
              </a:ext>
            </a:extLst>
          </p:cNvPr>
          <p:cNvGraphicFramePr>
            <a:graphicFrameLocks noGrp="1"/>
          </p:cNvGraphicFramePr>
          <p:nvPr>
            <p:ph idx="1"/>
            <p:extLst>
              <p:ext uri="{D42A27DB-BD31-4B8C-83A1-F6EECF244321}">
                <p14:modId xmlns:p14="http://schemas.microsoft.com/office/powerpoint/2010/main" val="3705296176"/>
              </p:ext>
            </p:extLst>
          </p:nvPr>
        </p:nvGraphicFramePr>
        <p:xfrm>
          <a:off x="777240" y="2174967"/>
          <a:ext cx="7589520" cy="234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1917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extBox 6"/>
          <p:cNvSpPr txBox="1"/>
          <p:nvPr/>
        </p:nvSpPr>
        <p:spPr>
          <a:xfrm>
            <a:off x="571500" y="602493"/>
            <a:ext cx="3985902" cy="99417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100" b="1" spc="200" dirty="0">
                <a:latin typeface="+mj-lt"/>
                <a:ea typeface="+mj-ea"/>
                <a:cs typeface="+mj-cs"/>
              </a:rPr>
              <a:t>Important website links</a:t>
            </a:r>
          </a:p>
        </p:txBody>
      </p:sp>
      <p:sp>
        <p:nvSpPr>
          <p:cNvPr id="9" name="TextBox 8">
            <a:extLst>
              <a:ext uri="{FF2B5EF4-FFF2-40B4-BE49-F238E27FC236}">
                <a16:creationId xmlns="" xmlns:a16="http://schemas.microsoft.com/office/drawing/2014/main" id="{E12C58A4-DC7C-C94A-B544-0B1E320F0E07}"/>
              </a:ext>
            </a:extLst>
          </p:cNvPr>
          <p:cNvSpPr txBox="1"/>
          <p:nvPr/>
        </p:nvSpPr>
        <p:spPr>
          <a:xfrm>
            <a:off x="66676" y="1709262"/>
            <a:ext cx="4490732" cy="3161317"/>
          </a:xfrm>
          <a:prstGeom prst="rect">
            <a:avLst/>
          </a:prstGeom>
        </p:spPr>
        <p:txBody>
          <a:bodyPr vert="horz" lIns="91440" tIns="45720" rIns="91440" bIns="45720" rtlCol="0" anchor="t">
            <a:normAutofit lnSpcReduction="10000"/>
          </a:bodyPr>
          <a:lstStyle/>
          <a:p>
            <a:pPr defTabSz="914400">
              <a:lnSpc>
                <a:spcPct val="90000"/>
              </a:lnSpc>
            </a:pPr>
            <a:r>
              <a:rPr lang="en-US" sz="1000" b="1" dirty="0"/>
              <a:t>Small Business Association (SBA) Economic Injury Disaster Relief </a:t>
            </a:r>
          </a:p>
          <a:p>
            <a:pPr defTabSz="914400">
              <a:lnSpc>
                <a:spcPct val="90000"/>
              </a:lnSpc>
            </a:pPr>
            <a:r>
              <a:rPr lang="en-US" sz="1000" b="1" i="1" u="sng" dirty="0">
                <a:hlinkClick r:id="rId2"/>
              </a:rPr>
              <a:t>https://www.sba.gov/funding-programs/loans/coronavirus-relief-options</a:t>
            </a:r>
            <a:endParaRPr lang="en-US" sz="1000" i="1" dirty="0"/>
          </a:p>
          <a:p>
            <a:pPr defTabSz="914400">
              <a:lnSpc>
                <a:spcPct val="90000"/>
              </a:lnSpc>
            </a:pPr>
            <a:endParaRPr lang="en-US" sz="1000" b="1" dirty="0"/>
          </a:p>
          <a:p>
            <a:pPr defTabSz="914400">
              <a:lnSpc>
                <a:spcPct val="90000"/>
              </a:lnSpc>
            </a:pPr>
            <a:r>
              <a:rPr lang="en-US" sz="1000" b="1" dirty="0"/>
              <a:t>EIDL Application and How-to You tube video</a:t>
            </a:r>
          </a:p>
          <a:p>
            <a:pPr defTabSz="914400">
              <a:lnSpc>
                <a:spcPct val="90000"/>
              </a:lnSpc>
            </a:pPr>
            <a:r>
              <a:rPr lang="en-US" sz="1000" i="1" dirty="0">
                <a:hlinkClick r:id="rId3"/>
              </a:rPr>
              <a:t>https://covid19relief.sba.gov/#/</a:t>
            </a:r>
            <a:endParaRPr lang="en-US" sz="1000" i="1" dirty="0"/>
          </a:p>
          <a:p>
            <a:pPr defTabSz="914400">
              <a:lnSpc>
                <a:spcPct val="90000"/>
              </a:lnSpc>
            </a:pPr>
            <a:r>
              <a:rPr lang="en-US" sz="1000" i="1" dirty="0">
                <a:hlinkClick r:id="rId4"/>
              </a:rPr>
              <a:t>https://youtu.be/-Eu1_9U6nUI</a:t>
            </a:r>
            <a:endParaRPr lang="en-US" sz="1000" i="1" dirty="0"/>
          </a:p>
          <a:p>
            <a:pPr defTabSz="914400">
              <a:lnSpc>
                <a:spcPct val="90000"/>
              </a:lnSpc>
            </a:pPr>
            <a:r>
              <a:rPr lang="en-US" sz="1000" i="1" dirty="0"/>
              <a:t> </a:t>
            </a:r>
            <a:endParaRPr lang="en-US" sz="1000" b="1" i="1" dirty="0"/>
          </a:p>
          <a:p>
            <a:pPr defTabSz="914400">
              <a:lnSpc>
                <a:spcPct val="90000"/>
              </a:lnSpc>
            </a:pPr>
            <a:r>
              <a:rPr lang="en-US" sz="1000" b="1" dirty="0"/>
              <a:t>St. Louis Economic Development Partnership and the St. Louis Development Corporation Small Business Resource Fund Program</a:t>
            </a:r>
            <a:endParaRPr lang="en-US" sz="1000" dirty="0"/>
          </a:p>
          <a:p>
            <a:pPr defTabSz="914400">
              <a:lnSpc>
                <a:spcPct val="90000"/>
              </a:lnSpc>
            </a:pPr>
            <a:r>
              <a:rPr lang="en-US" sz="1000" b="1" i="1" u="sng" dirty="0">
                <a:hlinkClick r:id="rId5"/>
              </a:rPr>
              <a:t>https://docs.google.com/forms/d/e/1FAIpQLSdvugO-vW-TkiHtv-</a:t>
            </a:r>
          </a:p>
          <a:p>
            <a:pPr defTabSz="914400">
              <a:lnSpc>
                <a:spcPct val="90000"/>
              </a:lnSpc>
            </a:pPr>
            <a:r>
              <a:rPr lang="en-US" sz="1000" b="1" i="1" u="sng" dirty="0">
                <a:hlinkClick r:id="rId5"/>
              </a:rPr>
              <a:t>X3xGHGXwMijb2tE0en63NVd5253q1tWQ/viewform</a:t>
            </a:r>
            <a:endParaRPr lang="en-US" sz="1000" i="1" dirty="0"/>
          </a:p>
          <a:p>
            <a:pPr defTabSz="914400">
              <a:lnSpc>
                <a:spcPct val="90000"/>
              </a:lnSpc>
            </a:pPr>
            <a:r>
              <a:rPr lang="en-US" sz="1000" b="1" dirty="0"/>
              <a:t> </a:t>
            </a:r>
            <a:endParaRPr lang="en-US" sz="1000" dirty="0"/>
          </a:p>
          <a:p>
            <a:pPr defTabSz="914400">
              <a:lnSpc>
                <a:spcPct val="90000"/>
              </a:lnSpc>
            </a:pPr>
            <a:r>
              <a:rPr lang="en-US" sz="1000" b="1" dirty="0"/>
              <a:t>U.S. Chamber of Commerce Foundation Offering $5,000 Grants to Small Businesses </a:t>
            </a:r>
            <a:endParaRPr lang="en-US" sz="1000" dirty="0"/>
          </a:p>
          <a:p>
            <a:pPr defTabSz="914400">
              <a:lnSpc>
                <a:spcPct val="90000"/>
              </a:lnSpc>
            </a:pPr>
            <a:r>
              <a:rPr lang="en-US" sz="1000" i="1" u="sng" dirty="0">
                <a:hlinkClick r:id="rId6"/>
              </a:rPr>
              <a:t>click here</a:t>
            </a:r>
            <a:endParaRPr lang="en-US" sz="1000" i="1" dirty="0"/>
          </a:p>
          <a:p>
            <a:pPr defTabSz="914400">
              <a:lnSpc>
                <a:spcPct val="90000"/>
              </a:lnSpc>
            </a:pPr>
            <a:r>
              <a:rPr lang="en-US" sz="1000" dirty="0"/>
              <a:t> </a:t>
            </a:r>
          </a:p>
          <a:p>
            <a:pPr defTabSz="914400">
              <a:lnSpc>
                <a:spcPct val="90000"/>
              </a:lnSpc>
            </a:pPr>
            <a:r>
              <a:rPr lang="en-US" sz="1000" b="1" dirty="0"/>
              <a:t>Hello Alice</a:t>
            </a:r>
            <a:r>
              <a:rPr lang="en-US" sz="1000" dirty="0"/>
              <a:t>  </a:t>
            </a:r>
          </a:p>
          <a:p>
            <a:pPr defTabSz="914400">
              <a:lnSpc>
                <a:spcPct val="90000"/>
              </a:lnSpc>
            </a:pPr>
            <a:r>
              <a:rPr lang="en-US" sz="1000" i="1" u="sng" dirty="0">
                <a:hlinkClick r:id="rId7"/>
              </a:rPr>
              <a:t>Business For All</a:t>
            </a:r>
            <a:r>
              <a:rPr lang="en-US" sz="1000" i="1" dirty="0"/>
              <a:t> </a:t>
            </a:r>
          </a:p>
          <a:p>
            <a:pPr defTabSz="914400">
              <a:lnSpc>
                <a:spcPct val="90000"/>
              </a:lnSpc>
            </a:pPr>
            <a:r>
              <a:rPr lang="en-US" sz="1000" b="1" dirty="0"/>
              <a:t> </a:t>
            </a:r>
            <a:endParaRPr lang="en-US" sz="1000" dirty="0"/>
          </a:p>
          <a:p>
            <a:pPr defTabSz="914400">
              <a:lnSpc>
                <a:spcPct val="90000"/>
              </a:lnSpc>
            </a:pPr>
            <a:r>
              <a:rPr lang="en-US" sz="1000" b="1" dirty="0"/>
              <a:t>Neighborhood Small Business Lift Fund</a:t>
            </a:r>
            <a:r>
              <a:rPr lang="en-US" sz="1000" dirty="0"/>
              <a:t> </a:t>
            </a:r>
          </a:p>
          <a:p>
            <a:pPr defTabSz="914400">
              <a:lnSpc>
                <a:spcPct val="90000"/>
              </a:lnSpc>
            </a:pPr>
            <a:r>
              <a:rPr lang="en-US" sz="1000" b="1" i="1" u="sng" dirty="0">
                <a:hlinkClick r:id="rId8"/>
              </a:rPr>
              <a:t>The Neighborhood Small Business Lift</a:t>
            </a:r>
            <a:r>
              <a:rPr lang="en-US" sz="1000" i="1" dirty="0"/>
              <a:t> </a:t>
            </a:r>
          </a:p>
          <a:p>
            <a:pPr defTabSz="914400">
              <a:lnSpc>
                <a:spcPct val="90000"/>
              </a:lnSpc>
            </a:pPr>
            <a:r>
              <a:rPr lang="en-US" sz="1000" dirty="0"/>
              <a:t> </a:t>
            </a:r>
          </a:p>
          <a:p>
            <a:pPr defTabSz="914400">
              <a:lnSpc>
                <a:spcPct val="90000"/>
              </a:lnSpc>
            </a:pPr>
            <a:r>
              <a:rPr lang="en-US" sz="1000" dirty="0"/>
              <a:t>  </a:t>
            </a:r>
          </a:p>
          <a:p>
            <a:pPr marL="57150" indent="-228600" defTabSz="914400">
              <a:lnSpc>
                <a:spcPct val="90000"/>
              </a:lnSpc>
              <a:spcAft>
                <a:spcPts val="600"/>
              </a:spcAft>
              <a:buFont typeface="Arial" panose="020B0604020202020204" pitchFamily="34" charset="0"/>
              <a:buChar char="•"/>
            </a:pPr>
            <a:endParaRPr lang="en-US" sz="600" i="1" dirty="0"/>
          </a:p>
        </p:txBody>
      </p:sp>
      <p:sp>
        <p:nvSpPr>
          <p:cNvPr id="65" name="Freeform: Shape 64">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937085"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PhotoBackground4.png"/>
          <p:cNvPicPr>
            <a:picLocks noChangeAspect="1"/>
          </p:cNvPicPr>
          <p:nvPr/>
        </p:nvPicPr>
        <p:blipFill rotWithShape="1">
          <a:blip r:embed="rId9">
            <a:extLst>
              <a:ext uri="{28A0092B-C50C-407E-A947-70E740481C1C}">
                <a14:useLocalDpi xmlns:a14="http://schemas.microsoft.com/office/drawing/2010/main" val="0"/>
              </a:ext>
            </a:extLst>
          </a:blip>
          <a:srcRect l="29396" r="16474" b="1"/>
          <a:stretch/>
        </p:blipFill>
        <p:spPr>
          <a:xfrm>
            <a:off x="5062605" y="-1"/>
            <a:ext cx="4081395" cy="4241204"/>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cxnSp>
        <p:nvCxnSpPr>
          <p:cNvPr id="5" name="Straight Connector 4"/>
          <p:cNvCxnSpPr/>
          <p:nvPr/>
        </p:nvCxnSpPr>
        <p:spPr>
          <a:xfrm>
            <a:off x="7664780" y="4565106"/>
            <a:ext cx="0" cy="399668"/>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62525" y="4507190"/>
            <a:ext cx="859454" cy="510022"/>
          </a:xfrm>
          <a:prstGeom prst="rect">
            <a:avLst/>
          </a:prstGeom>
        </p:spPr>
      </p:pic>
    </p:spTree>
    <p:extLst>
      <p:ext uri="{BB962C8B-B14F-4D97-AF65-F5344CB8AC3E}">
        <p14:creationId xmlns:p14="http://schemas.microsoft.com/office/powerpoint/2010/main" val="12411231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66">
            <a:extLst>
              <a:ext uri="{FF2B5EF4-FFF2-40B4-BE49-F238E27FC236}">
                <a16:creationId xmlns=""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49" y="-1"/>
            <a:ext cx="4081393" cy="4241204"/>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62681" y="474742"/>
            <a:ext cx="3046982" cy="78255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500" b="1" kern="1200" spc="200">
                <a:solidFill>
                  <a:schemeClr val="tx1"/>
                </a:solidFill>
                <a:latin typeface="+mj-lt"/>
                <a:ea typeface="+mj-ea"/>
                <a:cs typeface="+mj-cs"/>
              </a:rPr>
              <a:t>Contact Information</a:t>
            </a:r>
          </a:p>
        </p:txBody>
      </p:sp>
      <p:sp>
        <p:nvSpPr>
          <p:cNvPr id="9" name="TextBox 8">
            <a:extLst>
              <a:ext uri="{FF2B5EF4-FFF2-40B4-BE49-F238E27FC236}">
                <a16:creationId xmlns="" xmlns:a16="http://schemas.microsoft.com/office/drawing/2014/main" id="{E12C58A4-DC7C-C94A-B544-0B1E320F0E07}"/>
              </a:ext>
            </a:extLst>
          </p:cNvPr>
          <p:cNvSpPr txBox="1"/>
          <p:nvPr/>
        </p:nvSpPr>
        <p:spPr>
          <a:xfrm>
            <a:off x="388855" y="1257299"/>
            <a:ext cx="3594748" cy="2065564"/>
          </a:xfrm>
          <a:prstGeom prst="rect">
            <a:avLst/>
          </a:prstGeom>
        </p:spPr>
        <p:txBody>
          <a:bodyPr vert="horz" lIns="91440" tIns="45720" rIns="91440" bIns="45720" rtlCol="0" anchor="t">
            <a:normAutofit/>
          </a:bodyPr>
          <a:lstStyle/>
          <a:p>
            <a:pPr defTabSz="914400">
              <a:lnSpc>
                <a:spcPct val="90000"/>
              </a:lnSpc>
              <a:spcAft>
                <a:spcPts val="600"/>
              </a:spcAft>
            </a:pPr>
            <a:r>
              <a:rPr lang="en-US" sz="1400" dirty="0"/>
              <a:t>Lynette Sledge Watson</a:t>
            </a:r>
          </a:p>
          <a:p>
            <a:pPr defTabSz="914400">
              <a:lnSpc>
                <a:spcPct val="90000"/>
              </a:lnSpc>
              <a:spcAft>
                <a:spcPts val="600"/>
              </a:spcAft>
            </a:pPr>
            <a:r>
              <a:rPr lang="en-US" sz="1400" dirty="0"/>
              <a:t>Kevin Wilson</a:t>
            </a:r>
          </a:p>
          <a:p>
            <a:pPr defTabSz="914400">
              <a:lnSpc>
                <a:spcPct val="90000"/>
              </a:lnSpc>
              <a:spcAft>
                <a:spcPts val="600"/>
              </a:spcAft>
            </a:pPr>
            <a:r>
              <a:rPr lang="en-US" sz="1400" dirty="0"/>
              <a:t>Main Phone: 314-405-8400</a:t>
            </a:r>
          </a:p>
          <a:p>
            <a:pPr defTabSz="914400">
              <a:lnSpc>
                <a:spcPct val="90000"/>
              </a:lnSpc>
              <a:spcAft>
                <a:spcPts val="600"/>
              </a:spcAft>
            </a:pPr>
            <a:r>
              <a:rPr lang="en-US" sz="1400" dirty="0"/>
              <a:t>E-mail: </a:t>
            </a:r>
            <a:r>
              <a:rPr lang="en-US" sz="1400" dirty="0" err="1"/>
              <a:t>info@stlouissbec.org</a:t>
            </a:r>
            <a:endParaRPr lang="en-US" sz="1400" dirty="0"/>
          </a:p>
          <a:p>
            <a:pPr defTabSz="914400">
              <a:lnSpc>
                <a:spcPct val="90000"/>
              </a:lnSpc>
              <a:spcAft>
                <a:spcPts val="600"/>
              </a:spcAft>
            </a:pPr>
            <a:endParaRPr lang="en-US" sz="1400" dirty="0"/>
          </a:p>
        </p:txBody>
      </p:sp>
      <p:pic>
        <p:nvPicPr>
          <p:cNvPr id="2" name="Picture 1" descr="PhotoBackground4.png"/>
          <p:cNvPicPr>
            <a:picLocks noChangeAspect="1"/>
          </p:cNvPicPr>
          <p:nvPr/>
        </p:nvPicPr>
        <p:blipFill rotWithShape="1">
          <a:blip r:embed="rId2">
            <a:extLst>
              <a:ext uri="{28A0092B-C50C-407E-A947-70E740481C1C}">
                <a14:useLocalDpi xmlns:a14="http://schemas.microsoft.com/office/drawing/2010/main" val="0"/>
              </a:ext>
            </a:extLst>
          </a:blip>
          <a:srcRect l="4951"/>
          <a:stretch/>
        </p:blipFill>
        <p:spPr>
          <a:xfrm>
            <a:off x="4528575" y="1238924"/>
            <a:ext cx="4133079" cy="2445957"/>
          </a:xfrm>
          <a:prstGeom prst="rect">
            <a:avLst/>
          </a:prstGeom>
        </p:spPr>
      </p:pic>
      <p:cxnSp>
        <p:nvCxnSpPr>
          <p:cNvPr id="5" name="Straight Connector 4"/>
          <p:cNvCxnSpPr/>
          <p:nvPr/>
        </p:nvCxnSpPr>
        <p:spPr>
          <a:xfrm>
            <a:off x="7664780" y="4565106"/>
            <a:ext cx="0" cy="399668"/>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525" y="4507190"/>
            <a:ext cx="859454" cy="510022"/>
          </a:xfrm>
          <a:prstGeom prst="rect">
            <a:avLst/>
          </a:prstGeom>
        </p:spPr>
      </p:pic>
    </p:spTree>
    <p:extLst>
      <p:ext uri="{BB962C8B-B14F-4D97-AF65-F5344CB8AC3E}">
        <p14:creationId xmlns:p14="http://schemas.microsoft.com/office/powerpoint/2010/main" val="14408722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0722" cy="51435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extBox 6"/>
          <p:cNvSpPr txBox="1"/>
          <p:nvPr/>
        </p:nvSpPr>
        <p:spPr>
          <a:xfrm>
            <a:off x="482601" y="467544"/>
            <a:ext cx="2522980" cy="1205295"/>
          </a:xfrm>
          <a:prstGeom prst="rect">
            <a:avLst/>
          </a:prstGeom>
          <a:noFill/>
          <a:ln w="19050">
            <a:solidFill>
              <a:schemeClr val="tx1"/>
            </a:solidFill>
          </a:ln>
        </p:spPr>
        <p:txBody>
          <a:bodyPr vert="horz" wrap="square" lIns="91440" tIns="45720" rIns="91440" bIns="45720" rtlCol="0" anchor="ctr">
            <a:normAutofit/>
          </a:bodyPr>
          <a:lstStyle/>
          <a:p>
            <a:pPr algn="ctr" defTabSz="914400">
              <a:lnSpc>
                <a:spcPct val="90000"/>
              </a:lnSpc>
              <a:spcBef>
                <a:spcPct val="0"/>
              </a:spcBef>
              <a:spcAft>
                <a:spcPts val="600"/>
              </a:spcAft>
            </a:pPr>
            <a:r>
              <a:rPr lang="en-US" sz="2100" b="1" kern="1200" spc="200">
                <a:solidFill>
                  <a:schemeClr val="tx1"/>
                </a:solidFill>
                <a:latin typeface="+mj-lt"/>
                <a:ea typeface="+mj-ea"/>
                <a:cs typeface="+mj-cs"/>
              </a:rPr>
              <a:t>SBA DISASTER ASSISTANCE</a:t>
            </a:r>
          </a:p>
        </p:txBody>
      </p:sp>
      <p:sp>
        <p:nvSpPr>
          <p:cNvPr id="4" name="TextBox 3">
            <a:extLst>
              <a:ext uri="{FF2B5EF4-FFF2-40B4-BE49-F238E27FC236}">
                <a16:creationId xmlns="" xmlns:a16="http://schemas.microsoft.com/office/drawing/2014/main" id="{E92DF12A-46EF-2B4A-B9A3-7B664EE1926A}"/>
              </a:ext>
            </a:extLst>
          </p:cNvPr>
          <p:cNvSpPr txBox="1"/>
          <p:nvPr/>
        </p:nvSpPr>
        <p:spPr>
          <a:xfrm>
            <a:off x="482601" y="1978532"/>
            <a:ext cx="2522980" cy="2561717"/>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r>
              <a:rPr lang="en-US" sz="1500"/>
              <a:t>ECONOMIC INJURY DISASTER LOAN (EIDL)</a:t>
            </a:r>
          </a:p>
          <a:p>
            <a:pPr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r>
              <a:rPr lang="en-US" sz="1500"/>
              <a:t>SBA SMALL BUSINESS DEBT RELIEF PROGRAM</a:t>
            </a:r>
          </a:p>
          <a:p>
            <a:pPr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r>
              <a:rPr lang="en-US" sz="1500"/>
              <a:t>PPP SBA 7A (PAYCHECK PROTECTION PROGRAM)</a:t>
            </a:r>
          </a:p>
          <a:p>
            <a:pPr indent="-228600" defTabSz="914400">
              <a:lnSpc>
                <a:spcPct val="90000"/>
              </a:lnSpc>
              <a:spcAft>
                <a:spcPts val="600"/>
              </a:spcAft>
              <a:buFont typeface="Arial" panose="020B0604020202020204" pitchFamily="34" charset="0"/>
              <a:buChar char="•"/>
            </a:pPr>
            <a:endParaRPr lang="en-US" sz="1500"/>
          </a:p>
        </p:txBody>
      </p:sp>
      <p:pic>
        <p:nvPicPr>
          <p:cNvPr id="2" name="Picture 1" descr="PhotoBackground5.png"/>
          <p:cNvPicPr>
            <a:picLocks noChangeAspect="1"/>
          </p:cNvPicPr>
          <p:nvPr/>
        </p:nvPicPr>
        <p:blipFill rotWithShape="1">
          <a:blip r:embed="rId2">
            <a:extLst>
              <a:ext uri="{28A0092B-C50C-407E-A947-70E740481C1C}">
                <a14:useLocalDpi xmlns:a14="http://schemas.microsoft.com/office/drawing/2010/main" val="0"/>
              </a:ext>
            </a:extLst>
          </a:blip>
          <a:srcRect r="4951"/>
          <a:stretch/>
        </p:blipFill>
        <p:spPr>
          <a:xfrm>
            <a:off x="3973322" y="1124221"/>
            <a:ext cx="4688077" cy="2774406"/>
          </a:xfrm>
          <a:prstGeom prst="rect">
            <a:avLst/>
          </a:prstGeom>
        </p:spPr>
      </p:pic>
      <p:cxnSp>
        <p:nvCxnSpPr>
          <p:cNvPr id="6" name="Straight Connector 5"/>
          <p:cNvCxnSpPr/>
          <p:nvPr/>
        </p:nvCxnSpPr>
        <p:spPr>
          <a:xfrm>
            <a:off x="7664780" y="4565106"/>
            <a:ext cx="0" cy="399668"/>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525" y="4507190"/>
            <a:ext cx="859454" cy="510022"/>
          </a:xfrm>
          <a:prstGeom prst="rect">
            <a:avLst/>
          </a:prstGeom>
        </p:spPr>
      </p:pic>
    </p:spTree>
    <p:extLst>
      <p:ext uri="{BB962C8B-B14F-4D97-AF65-F5344CB8AC3E}">
        <p14:creationId xmlns:p14="http://schemas.microsoft.com/office/powerpoint/2010/main" val="374119708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 xmlns:a16="http://schemas.microsoft.com/office/drawing/2014/main" id="{3A5B4632-C963-4296-86F0-79AA9EA5A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3746" y="227693"/>
            <a:ext cx="2743200" cy="4422557"/>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5770" y="477843"/>
            <a:ext cx="2372868" cy="39422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kern="1200" spc="200" dirty="0">
                <a:solidFill>
                  <a:schemeClr val="bg1"/>
                </a:solidFill>
                <a:latin typeface="+mj-lt"/>
                <a:ea typeface="+mj-ea"/>
                <a:cs typeface="+mj-cs"/>
              </a:rPr>
              <a:t>ECONOMIC INJURY DISASTER RELIEF LOAN (EIDL)</a:t>
            </a:r>
          </a:p>
        </p:txBody>
      </p:sp>
      <p:cxnSp>
        <p:nvCxnSpPr>
          <p:cNvPr id="6" name="Straight Connector 5"/>
          <p:cNvCxnSpPr/>
          <p:nvPr/>
        </p:nvCxnSpPr>
        <p:spPr>
          <a:xfrm>
            <a:off x="7664780" y="4565106"/>
            <a:ext cx="0" cy="399668"/>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8" name="TextBox 3">
            <a:extLst>
              <a:ext uri="{FF2B5EF4-FFF2-40B4-BE49-F238E27FC236}">
                <a16:creationId xmlns="" xmlns:a16="http://schemas.microsoft.com/office/drawing/2014/main" id="{10512A4D-D11F-40D1-B968-DEAE9BEB12D3}"/>
              </a:ext>
            </a:extLst>
          </p:cNvPr>
          <p:cNvGraphicFramePr/>
          <p:nvPr>
            <p:extLst>
              <p:ext uri="{D42A27DB-BD31-4B8C-83A1-F6EECF244321}">
                <p14:modId xmlns:p14="http://schemas.microsoft.com/office/powerpoint/2010/main" val="847680660"/>
              </p:ext>
            </p:extLst>
          </p:nvPr>
        </p:nvGraphicFramePr>
        <p:xfrm>
          <a:off x="3387852" y="227693"/>
          <a:ext cx="5431536" cy="442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77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 xmlns:a16="http://schemas.microsoft.com/office/drawing/2014/main" id="{122F9423-F4B1-45D4-8445-E9991ECCBC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9672" y="388986"/>
            <a:ext cx="7411709" cy="80072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spc="200">
                <a:solidFill>
                  <a:schemeClr val="tx1"/>
                </a:solidFill>
                <a:latin typeface="+mj-lt"/>
                <a:ea typeface="+mj-ea"/>
                <a:cs typeface="+mj-cs"/>
              </a:rPr>
              <a:t>GET READY!</a:t>
            </a:r>
          </a:p>
        </p:txBody>
      </p:sp>
      <p:grpSp>
        <p:nvGrpSpPr>
          <p:cNvPr id="51" name="Group 50">
            <a:extLst>
              <a:ext uri="{FF2B5EF4-FFF2-40B4-BE49-F238E27FC236}">
                <a16:creationId xmlns="" xmlns:a16="http://schemas.microsoft.com/office/drawing/2014/main" id="{770AE191-D2EA-45C9-A44D-830C188F74C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54015" y="471648"/>
            <a:ext cx="846287" cy="635405"/>
            <a:chOff x="8183879" y="1000124"/>
            <a:chExt cx="1562267" cy="1172973"/>
          </a:xfrm>
        </p:grpSpPr>
        <p:sp>
          <p:nvSpPr>
            <p:cNvPr id="52" name="Freeform 5">
              <a:extLst>
                <a:ext uri="{FF2B5EF4-FFF2-40B4-BE49-F238E27FC236}">
                  <a16:creationId xmlns="" xmlns:a16="http://schemas.microsoft.com/office/drawing/2014/main" id="{23A0E4C1-B7A6-4637-AC51-4A5AE3841FF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3" name="Freeform 5">
              <a:extLst>
                <a:ext uri="{FF2B5EF4-FFF2-40B4-BE49-F238E27FC236}">
                  <a16:creationId xmlns="" xmlns:a16="http://schemas.microsoft.com/office/drawing/2014/main" id="{F4E8C039-CC58-44F3-8A7B-E0A934C1D01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cxnSp>
        <p:nvCxnSpPr>
          <p:cNvPr id="6" name="Straight Connector 5"/>
          <p:cNvCxnSpPr/>
          <p:nvPr/>
        </p:nvCxnSpPr>
        <p:spPr>
          <a:xfrm>
            <a:off x="7664780" y="4565106"/>
            <a:ext cx="0" cy="399668"/>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525" y="4507190"/>
            <a:ext cx="859454" cy="510022"/>
          </a:xfrm>
          <a:prstGeom prst="rect">
            <a:avLst/>
          </a:prstGeom>
        </p:spPr>
      </p:pic>
      <p:graphicFrame>
        <p:nvGraphicFramePr>
          <p:cNvPr id="44" name="TextBox 3">
            <a:extLst>
              <a:ext uri="{FF2B5EF4-FFF2-40B4-BE49-F238E27FC236}">
                <a16:creationId xmlns="" xmlns:a16="http://schemas.microsoft.com/office/drawing/2014/main" id="{F4090F94-5300-4CE2-BA92-8833FB199DE2}"/>
              </a:ext>
            </a:extLst>
          </p:cNvPr>
          <p:cNvGraphicFramePr/>
          <p:nvPr>
            <p:extLst>
              <p:ext uri="{D42A27DB-BD31-4B8C-83A1-F6EECF244321}">
                <p14:modId xmlns:p14="http://schemas.microsoft.com/office/powerpoint/2010/main" val="194016437"/>
              </p:ext>
            </p:extLst>
          </p:nvPr>
        </p:nvGraphicFramePr>
        <p:xfrm>
          <a:off x="472390" y="1395453"/>
          <a:ext cx="8180618" cy="3071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391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 xmlns:a16="http://schemas.microsoft.com/office/drawing/2014/main" id="{3B2069EE-A08E-44F0-B3F9-3CF8CC2DCA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595055" cy="5143156"/>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575466" y="972402"/>
            <a:ext cx="3165726" cy="143088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b="1" spc="200">
                <a:solidFill>
                  <a:schemeClr val="bg1"/>
                </a:solidFill>
                <a:latin typeface="+mj-lt"/>
                <a:ea typeface="+mj-ea"/>
                <a:cs typeface="+mj-cs"/>
              </a:rPr>
              <a:t>SMALL BUSINESS DEBT RELIEF PROGRAM</a:t>
            </a:r>
          </a:p>
        </p:txBody>
      </p:sp>
      <p:grpSp>
        <p:nvGrpSpPr>
          <p:cNvPr id="24" name="Group 23">
            <a:extLst>
              <a:ext uri="{FF2B5EF4-FFF2-40B4-BE49-F238E27FC236}">
                <a16:creationId xmlns="" xmlns:a16="http://schemas.microsoft.com/office/drawing/2014/main" id="{9C6E8597-0CCE-4A8A-9326-AA52691A1C8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80060" y="480061"/>
            <a:ext cx="846286" cy="635405"/>
            <a:chOff x="5307830" y="325570"/>
            <a:chExt cx="1128382" cy="847206"/>
          </a:xfrm>
        </p:grpSpPr>
        <p:sp>
          <p:nvSpPr>
            <p:cNvPr id="25" name="Freeform 5">
              <a:extLst>
                <a:ext uri="{FF2B5EF4-FFF2-40B4-BE49-F238E27FC236}">
                  <a16:creationId xmlns="" xmlns:a16="http://schemas.microsoft.com/office/drawing/2014/main" id="{E78FE76E-DF1D-420B-957F-8ECE93C02B8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6" name="Freeform 5">
              <a:extLst>
                <a:ext uri="{FF2B5EF4-FFF2-40B4-BE49-F238E27FC236}">
                  <a16:creationId xmlns="" xmlns:a16="http://schemas.microsoft.com/office/drawing/2014/main" id="{CF2F61F0-9758-4DEF-AC08-7B00F04A46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2" name="Picture 1" descr="PhotoBackground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822" y="668929"/>
            <a:ext cx="3168304" cy="1782172"/>
          </a:xfrm>
          <a:prstGeom prst="rect">
            <a:avLst/>
          </a:prstGeom>
        </p:spPr>
      </p:pic>
      <p:sp>
        <p:nvSpPr>
          <p:cNvPr id="4" name="TextBox 3">
            <a:extLst>
              <a:ext uri="{FF2B5EF4-FFF2-40B4-BE49-F238E27FC236}">
                <a16:creationId xmlns="" xmlns:a16="http://schemas.microsoft.com/office/drawing/2014/main" id="{E92DF12A-46EF-2B4A-B9A3-7B664EE1926A}"/>
              </a:ext>
            </a:extLst>
          </p:cNvPr>
          <p:cNvSpPr txBox="1"/>
          <p:nvPr/>
        </p:nvSpPr>
        <p:spPr>
          <a:xfrm>
            <a:off x="575467" y="2571749"/>
            <a:ext cx="3056291" cy="2055910"/>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endParaRPr lang="en-US" sz="900">
              <a:solidFill>
                <a:schemeClr val="bg1"/>
              </a:solidFill>
            </a:endParaRPr>
          </a:p>
          <a:p>
            <a:pPr marL="285750" indent="-228600" defTabSz="914400">
              <a:lnSpc>
                <a:spcPct val="90000"/>
              </a:lnSpc>
              <a:spcAft>
                <a:spcPts val="600"/>
              </a:spcAft>
              <a:buFont typeface="Arial" panose="020B0604020202020204" pitchFamily="34" charset="0"/>
              <a:buChar char="•"/>
            </a:pPr>
            <a:r>
              <a:rPr lang="en-US" sz="900">
                <a:solidFill>
                  <a:schemeClr val="bg1"/>
                </a:solidFill>
              </a:rPr>
              <a:t>CURRENT 7A LOANS NOT MADE UNDER THE PAYCHECK PROTECTION PROGRAM (PPP), 504 LOANS AND MICROLOANS ARE ELIGBLE</a:t>
            </a:r>
          </a:p>
          <a:p>
            <a:pPr indent="-228600" defTabSz="914400">
              <a:lnSpc>
                <a:spcPct val="90000"/>
              </a:lnSpc>
              <a:spcAft>
                <a:spcPts val="600"/>
              </a:spcAft>
              <a:buFont typeface="Arial" panose="020B0604020202020204" pitchFamily="34" charset="0"/>
              <a:buChar char="•"/>
            </a:pPr>
            <a:endParaRPr lang="en-US" sz="900">
              <a:solidFill>
                <a:schemeClr val="bg1"/>
              </a:solidFill>
            </a:endParaRPr>
          </a:p>
          <a:p>
            <a:pPr marL="285750" indent="-228600" defTabSz="914400">
              <a:lnSpc>
                <a:spcPct val="90000"/>
              </a:lnSpc>
              <a:spcAft>
                <a:spcPts val="600"/>
              </a:spcAft>
              <a:buFont typeface="Arial" panose="020B0604020202020204" pitchFamily="34" charset="0"/>
              <a:buChar char="•"/>
            </a:pPr>
            <a:r>
              <a:rPr lang="en-US" sz="900">
                <a:solidFill>
                  <a:schemeClr val="bg1"/>
                </a:solidFill>
              </a:rPr>
              <a:t>DEBT RELIEF IS AUTOMATIC</a:t>
            </a:r>
          </a:p>
          <a:p>
            <a:pPr indent="-228600" defTabSz="914400">
              <a:lnSpc>
                <a:spcPct val="90000"/>
              </a:lnSpc>
              <a:spcAft>
                <a:spcPts val="600"/>
              </a:spcAft>
              <a:buFont typeface="Arial" panose="020B0604020202020204" pitchFamily="34" charset="0"/>
              <a:buChar char="•"/>
            </a:pPr>
            <a:endParaRPr lang="en-US" sz="900">
              <a:solidFill>
                <a:schemeClr val="bg1"/>
              </a:solidFill>
            </a:endParaRPr>
          </a:p>
          <a:p>
            <a:pPr marL="285750" indent="-228600" defTabSz="914400">
              <a:lnSpc>
                <a:spcPct val="90000"/>
              </a:lnSpc>
              <a:spcAft>
                <a:spcPts val="600"/>
              </a:spcAft>
              <a:buFont typeface="Arial" panose="020B0604020202020204" pitchFamily="34" charset="0"/>
              <a:buChar char="•"/>
            </a:pPr>
            <a:r>
              <a:rPr lang="en-US" sz="900">
                <a:solidFill>
                  <a:schemeClr val="bg1"/>
                </a:solidFill>
              </a:rPr>
              <a:t>SBA COVERS LOAN PAYMENTS, INCLUDING PRINCIPAL, INTEREST AND FEES, FOR SIX MONTHS </a:t>
            </a:r>
          </a:p>
          <a:p>
            <a:pPr indent="-228600" defTabSz="914400">
              <a:lnSpc>
                <a:spcPct val="90000"/>
              </a:lnSpc>
              <a:spcAft>
                <a:spcPts val="600"/>
              </a:spcAft>
              <a:buFont typeface="Arial" panose="020B0604020202020204" pitchFamily="34" charset="0"/>
              <a:buChar char="•"/>
            </a:pPr>
            <a:endParaRPr lang="en-US" sz="900">
              <a:solidFill>
                <a:schemeClr val="bg1"/>
              </a:solidFill>
            </a:endParaRPr>
          </a:p>
        </p:txBody>
      </p:sp>
      <p:pic>
        <p:nvPicPr>
          <p:cNvPr id="3" name="Picture 2"/>
          <p:cNvPicPr>
            <a:picLocks noChangeAspect="1"/>
          </p:cNvPicPr>
          <p:nvPr/>
        </p:nvPicPr>
        <p:blipFill>
          <a:blip r:embed="rId3"/>
          <a:stretch>
            <a:fillRect/>
          </a:stretch>
        </p:blipFill>
        <p:spPr>
          <a:xfrm>
            <a:off x="4938784" y="3208637"/>
            <a:ext cx="3627796" cy="688976"/>
          </a:xfrm>
          <a:prstGeom prst="rect">
            <a:avLst/>
          </a:prstGeom>
        </p:spPr>
      </p:pic>
      <p:cxnSp>
        <p:nvCxnSpPr>
          <p:cNvPr id="6" name="Straight Connector 5"/>
          <p:cNvCxnSpPr/>
          <p:nvPr/>
        </p:nvCxnSpPr>
        <p:spPr>
          <a:xfrm>
            <a:off x="7664780" y="4565106"/>
            <a:ext cx="0" cy="399668"/>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525" y="4507190"/>
            <a:ext cx="859454" cy="510022"/>
          </a:xfrm>
          <a:prstGeom prst="rect">
            <a:avLst/>
          </a:prstGeom>
        </p:spPr>
      </p:pic>
    </p:spTree>
    <p:extLst>
      <p:ext uri="{BB962C8B-B14F-4D97-AF65-F5344CB8AC3E}">
        <p14:creationId xmlns:p14="http://schemas.microsoft.com/office/powerpoint/2010/main" val="310455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5124" y="865179"/>
            <a:ext cx="2610329" cy="334587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kern="1200" spc="200" dirty="0">
                <a:solidFill>
                  <a:srgbClr val="FFFFFF"/>
                </a:solidFill>
                <a:latin typeface="+mj-lt"/>
                <a:ea typeface="+mj-ea"/>
                <a:cs typeface="+mj-cs"/>
              </a:rPr>
              <a:t>PAYCHECK PROTECTION PROGRAM</a:t>
            </a:r>
          </a:p>
        </p:txBody>
      </p:sp>
      <p:sp>
        <p:nvSpPr>
          <p:cNvPr id="39" name="Arc 38">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E92DF12A-46EF-2B4A-B9A3-7B664EE1926A}"/>
              </a:ext>
            </a:extLst>
          </p:cNvPr>
          <p:cNvSpPr txBox="1"/>
          <p:nvPr/>
        </p:nvSpPr>
        <p:spPr>
          <a:xfrm>
            <a:off x="3335481" y="443508"/>
            <a:ext cx="5179868" cy="4189214"/>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r>
              <a:rPr lang="en-US" sz="1500"/>
              <a:t>OFFERS LOAN FUNDING TO ENSURE COMPANIES CAN KEEP PRE-CRISIS EMPLOYMENT LEVELS</a:t>
            </a:r>
          </a:p>
          <a:p>
            <a:pPr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r>
              <a:rPr lang="en-US" sz="1500"/>
              <a:t>THE LOAN PROGRAM IS FORGIVEABLE IF YOU MAINTAIN PRE-CRISIS EMPLOYMENT LEVELS.</a:t>
            </a:r>
          </a:p>
          <a:p>
            <a:pPr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r>
              <a:rPr lang="en-US" sz="1500"/>
              <a:t>YOU CAN RECEIVE 2.5X THE AVERAGE MONTHLY PAYROLL COST TO THE COMPANY OVER THE PREVIOUS YEAR</a:t>
            </a:r>
          </a:p>
          <a:p>
            <a:pPr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r>
              <a:rPr lang="en-US" sz="1500"/>
              <a:t>CRITERIA FOR FORGIVENESS:</a:t>
            </a:r>
          </a:p>
          <a:p>
            <a:pPr marL="742950" lvl="1" indent="-228600" defTabSz="914400">
              <a:lnSpc>
                <a:spcPct val="90000"/>
              </a:lnSpc>
              <a:spcAft>
                <a:spcPts val="600"/>
              </a:spcAft>
              <a:buFont typeface="Arial" panose="020B0604020202020204" pitchFamily="34" charset="0"/>
              <a:buChar char="•"/>
            </a:pPr>
            <a:r>
              <a:rPr lang="en-US" sz="1500"/>
              <a:t>THE NUMBER OF EMPLOYEES YOU HAVE IS NOT REDUCED</a:t>
            </a:r>
          </a:p>
          <a:p>
            <a:pPr marL="742950" lvl="1" indent="-228600" defTabSz="914400">
              <a:lnSpc>
                <a:spcPct val="90000"/>
              </a:lnSpc>
              <a:spcAft>
                <a:spcPts val="600"/>
              </a:spcAft>
              <a:buFont typeface="Arial" panose="020B0604020202020204" pitchFamily="34" charset="0"/>
              <a:buChar char="•"/>
            </a:pPr>
            <a:r>
              <a:rPr lang="en-US" sz="1500"/>
              <a:t>OVERALL PAYROLL EXPENSES AREN’T REDUCED BY MORE THAN 25%</a:t>
            </a:r>
          </a:p>
        </p:txBody>
      </p:sp>
      <p:cxnSp>
        <p:nvCxnSpPr>
          <p:cNvPr id="6" name="Straight Connector 5"/>
          <p:cNvCxnSpPr/>
          <p:nvPr/>
        </p:nvCxnSpPr>
        <p:spPr>
          <a:xfrm>
            <a:off x="7664780" y="4565106"/>
            <a:ext cx="0" cy="399668"/>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525" y="4507190"/>
            <a:ext cx="859454" cy="510022"/>
          </a:xfrm>
          <a:prstGeom prst="rect">
            <a:avLst/>
          </a:prstGeom>
        </p:spPr>
      </p:pic>
    </p:spTree>
    <p:extLst>
      <p:ext uri="{BB962C8B-B14F-4D97-AF65-F5344CB8AC3E}">
        <p14:creationId xmlns:p14="http://schemas.microsoft.com/office/powerpoint/2010/main" val="87967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510167"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FE36015-DCD2-4D41-BD48-604BF0C4E1D9}"/>
              </a:ext>
            </a:extLst>
          </p:cNvPr>
          <p:cNvSpPr>
            <a:spLocks noGrp="1"/>
          </p:cNvSpPr>
          <p:nvPr>
            <p:ph type="title"/>
          </p:nvPr>
        </p:nvSpPr>
        <p:spPr>
          <a:xfrm>
            <a:off x="480060"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2000" kern="1200" dirty="0">
                <a:solidFill>
                  <a:srgbClr val="FFFFFF"/>
                </a:solidFill>
                <a:latin typeface="+mj-lt"/>
                <a:ea typeface="+mj-ea"/>
                <a:cs typeface="+mj-cs"/>
              </a:rPr>
              <a:t>PPP Loan Checklist</a:t>
            </a:r>
          </a:p>
        </p:txBody>
      </p:sp>
      <p:pic>
        <p:nvPicPr>
          <p:cNvPr id="5" name="Picture 4">
            <a:extLst>
              <a:ext uri="{FF2B5EF4-FFF2-40B4-BE49-F238E27FC236}">
                <a16:creationId xmlns="" xmlns:a16="http://schemas.microsoft.com/office/drawing/2014/main" id="{94A2D8E6-5896-F44B-B569-939E6771F195}"/>
              </a:ext>
            </a:extLst>
          </p:cNvPr>
          <p:cNvPicPr>
            <a:picLocks noChangeAspect="1"/>
          </p:cNvPicPr>
          <p:nvPr/>
        </p:nvPicPr>
        <p:blipFill>
          <a:blip r:embed="rId2"/>
          <a:stretch>
            <a:fillRect/>
          </a:stretch>
        </p:blipFill>
        <p:spPr>
          <a:xfrm>
            <a:off x="3097763" y="0"/>
            <a:ext cx="5747657" cy="6363477"/>
          </a:xfrm>
          <a:prstGeom prst="rect">
            <a:avLst/>
          </a:prstGeom>
        </p:spPr>
      </p:pic>
    </p:spTree>
    <p:extLst>
      <p:ext uri="{BB962C8B-B14F-4D97-AF65-F5344CB8AC3E}">
        <p14:creationId xmlns:p14="http://schemas.microsoft.com/office/powerpoint/2010/main" val="212862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19D093C-27FB-4032-B282-42C4563F2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52091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3">
            <a:extLst>
              <a:ext uri="{FF2B5EF4-FFF2-40B4-BE49-F238E27FC236}">
                <a16:creationId xmlns="" xmlns:a16="http://schemas.microsoft.com/office/drawing/2014/main" id="{35EE815E-1BD3-4777-B652-6D98825BF6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75467" y="511222"/>
            <a:ext cx="846288" cy="635405"/>
            <a:chOff x="668003" y="1684057"/>
            <a:chExt cx="1128382" cy="847206"/>
          </a:xfrm>
        </p:grpSpPr>
        <p:sp>
          <p:nvSpPr>
            <p:cNvPr id="15" name="Freeform 5">
              <a:extLst>
                <a:ext uri="{FF2B5EF4-FFF2-40B4-BE49-F238E27FC236}">
                  <a16:creationId xmlns="" xmlns:a16="http://schemas.microsoft.com/office/drawing/2014/main" id="{E6692982-4A7D-4392-87CD-F0CD4B027DD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 xmlns:a16="http://schemas.microsoft.com/office/drawing/2014/main" id="{196485F7-F277-4123-AC53-98EA4C85877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 xmlns:a16="http://schemas.microsoft.com/office/drawing/2014/main" id="{E292C8E1-DFA2-0143-A365-9C1B3103CECC}"/>
              </a:ext>
            </a:extLst>
          </p:cNvPr>
          <p:cNvSpPr>
            <a:spLocks noGrp="1"/>
          </p:cNvSpPr>
          <p:nvPr>
            <p:ph idx="1"/>
          </p:nvPr>
        </p:nvSpPr>
        <p:spPr>
          <a:xfrm>
            <a:off x="575467" y="2537340"/>
            <a:ext cx="2686554" cy="2094939"/>
          </a:xfrm>
        </p:spPr>
        <p:txBody>
          <a:bodyPr anchor="t">
            <a:normAutofit/>
          </a:bodyPr>
          <a:lstStyle/>
          <a:p>
            <a:pPr marL="0" indent="0">
              <a:buNone/>
            </a:pPr>
            <a:r>
              <a:rPr lang="en-US" sz="3600" dirty="0">
                <a:solidFill>
                  <a:schemeClr val="bg1"/>
                </a:solidFill>
              </a:rPr>
              <a:t>PPP Loan</a:t>
            </a:r>
          </a:p>
          <a:p>
            <a:pPr marL="0" indent="0">
              <a:buNone/>
            </a:pPr>
            <a:r>
              <a:rPr lang="en-US" sz="3600" dirty="0">
                <a:solidFill>
                  <a:schemeClr val="bg1"/>
                </a:solidFill>
              </a:rPr>
              <a:t>Application</a:t>
            </a:r>
          </a:p>
        </p:txBody>
      </p:sp>
      <p:pic>
        <p:nvPicPr>
          <p:cNvPr id="5" name="Picture 4">
            <a:extLst>
              <a:ext uri="{FF2B5EF4-FFF2-40B4-BE49-F238E27FC236}">
                <a16:creationId xmlns="" xmlns:a16="http://schemas.microsoft.com/office/drawing/2014/main" id="{FF3B922D-34C5-014C-B4C9-4A92831CA6A5}"/>
              </a:ext>
            </a:extLst>
          </p:cNvPr>
          <p:cNvPicPr>
            <a:picLocks noChangeAspect="1"/>
          </p:cNvPicPr>
          <p:nvPr/>
        </p:nvPicPr>
        <p:blipFill>
          <a:blip r:embed="rId2"/>
          <a:stretch>
            <a:fillRect/>
          </a:stretch>
        </p:blipFill>
        <p:spPr>
          <a:xfrm>
            <a:off x="5032486" y="677797"/>
            <a:ext cx="2591905" cy="3354230"/>
          </a:xfrm>
          <a:prstGeom prst="rect">
            <a:avLst/>
          </a:prstGeom>
        </p:spPr>
      </p:pic>
    </p:spTree>
    <p:extLst>
      <p:ext uri="{BB962C8B-B14F-4D97-AF65-F5344CB8AC3E}">
        <p14:creationId xmlns:p14="http://schemas.microsoft.com/office/powerpoint/2010/main" val="265447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D2C4BFA1-2075-4901-9E24-E41D1FDD51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66610" y="373761"/>
            <a:ext cx="7426997" cy="4395978"/>
            <a:chOff x="1155481" y="498348"/>
            <a:chExt cx="9902663" cy="5861304"/>
          </a:xfrm>
        </p:grpSpPr>
        <p:sp>
          <p:nvSpPr>
            <p:cNvPr id="8" name="Oval 5">
              <a:extLst>
                <a:ext uri="{FF2B5EF4-FFF2-40B4-BE49-F238E27FC236}">
                  <a16:creationId xmlns="" xmlns:a16="http://schemas.microsoft.com/office/drawing/2014/main" id="{985A7375-E3AF-4F5C-85AE-17E8832952CA}"/>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 xmlns:a16="http://schemas.microsoft.com/office/drawing/2014/main" id="{F0307F65-8304-4FA8-A841-D4D7625411B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 xmlns:a16="http://schemas.microsoft.com/office/drawing/2014/main" id="{C8B8394C-136F-4E05-A002-D93A5E79CD5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 xmlns:a16="http://schemas.microsoft.com/office/drawing/2014/main" id="{053FB2EE-284F-4C87-AB3D-BBF87A9FAB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88595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9E221AED-6F5D-5249-A630-4E6160D7D51A}"/>
              </a:ext>
            </a:extLst>
          </p:cNvPr>
          <p:cNvSpPr>
            <a:spLocks noGrp="1"/>
          </p:cNvSpPr>
          <p:nvPr>
            <p:ph type="title"/>
          </p:nvPr>
        </p:nvSpPr>
        <p:spPr>
          <a:xfrm>
            <a:off x="1143000" y="2082403"/>
            <a:ext cx="6858000" cy="1035891"/>
          </a:xfrm>
        </p:spPr>
        <p:txBody>
          <a:bodyPr vert="horz" lIns="91440" tIns="45720" rIns="91440" bIns="45720" rtlCol="0" anchor="ctr">
            <a:normAutofit/>
          </a:bodyPr>
          <a:lstStyle/>
          <a:p>
            <a:pPr defTabSz="914400">
              <a:lnSpc>
                <a:spcPct val="90000"/>
              </a:lnSpc>
            </a:pPr>
            <a:r>
              <a:rPr lang="en-US" sz="3000" kern="1200">
                <a:solidFill>
                  <a:schemeClr val="bg2"/>
                </a:solidFill>
                <a:latin typeface="+mj-lt"/>
                <a:ea typeface="+mj-ea"/>
                <a:cs typeface="+mj-cs"/>
              </a:rPr>
              <a:t>How Much Can I Get?</a:t>
            </a:r>
          </a:p>
        </p:txBody>
      </p:sp>
    </p:spTree>
    <p:extLst>
      <p:ext uri="{BB962C8B-B14F-4D97-AF65-F5344CB8AC3E}">
        <p14:creationId xmlns:p14="http://schemas.microsoft.com/office/powerpoint/2010/main" val="143836142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field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sharepoint/v3/fields"/>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TotalTime>
  <Words>574</Words>
  <Application>Microsoft Office PowerPoint</Application>
  <PresentationFormat>On-screen Show (16:9)</PresentationFormat>
  <Paragraphs>100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PPP Loan Checklist</vt:lpstr>
      <vt:lpstr>PowerPoint Presentation</vt:lpstr>
      <vt:lpstr>How Much Can I Get?</vt:lpstr>
      <vt:lpstr>Self Employed/Independent Contractor with no employees</vt:lpstr>
      <vt:lpstr>PowerPoint Presentation</vt:lpstr>
      <vt:lpstr>Small Business Resource Fund</vt:lpstr>
      <vt:lpstr>InvestSTL Neighborhood Small Business Lift Grant</vt:lpstr>
      <vt:lpstr>US Chamber of Commerce Foundation “Save Small Business Fund”</vt:lpstr>
      <vt:lpstr>Hello Alice “Business For All Grant Program”</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Lynette Watson</dc:creator>
  <cp:lastModifiedBy>Reischman, Alex</cp:lastModifiedBy>
  <cp:revision>3</cp:revision>
  <dcterms:created xsi:type="dcterms:W3CDTF">2020-04-27T16:43:34Z</dcterms:created>
  <dcterms:modified xsi:type="dcterms:W3CDTF">2020-04-29T18:44:54Z</dcterms:modified>
</cp:coreProperties>
</file>