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73"/>
  </p:notesMasterIdLst>
  <p:sldIdLst>
    <p:sldId id="256" r:id="rId2"/>
    <p:sldId id="308" r:id="rId3"/>
    <p:sldId id="257" r:id="rId4"/>
    <p:sldId id="262" r:id="rId5"/>
    <p:sldId id="268" r:id="rId6"/>
    <p:sldId id="259" r:id="rId7"/>
    <p:sldId id="260" r:id="rId8"/>
    <p:sldId id="264" r:id="rId9"/>
    <p:sldId id="306" r:id="rId10"/>
    <p:sldId id="291" r:id="rId11"/>
    <p:sldId id="266" r:id="rId12"/>
    <p:sldId id="267" r:id="rId13"/>
    <p:sldId id="258" r:id="rId14"/>
    <p:sldId id="292" r:id="rId15"/>
    <p:sldId id="280" r:id="rId16"/>
    <p:sldId id="273" r:id="rId17"/>
    <p:sldId id="279" r:id="rId18"/>
    <p:sldId id="290" r:id="rId19"/>
    <p:sldId id="309" r:id="rId20"/>
    <p:sldId id="310" r:id="rId21"/>
    <p:sldId id="311" r:id="rId22"/>
    <p:sldId id="312" r:id="rId23"/>
    <p:sldId id="271" r:id="rId24"/>
    <p:sldId id="270" r:id="rId25"/>
    <p:sldId id="278" r:id="rId26"/>
    <p:sldId id="263" r:id="rId27"/>
    <p:sldId id="272" r:id="rId28"/>
    <p:sldId id="281" r:id="rId29"/>
    <p:sldId id="277" r:id="rId30"/>
    <p:sldId id="293" r:id="rId31"/>
    <p:sldId id="274" r:id="rId32"/>
    <p:sldId id="275" r:id="rId33"/>
    <p:sldId id="300" r:id="rId34"/>
    <p:sldId id="301" r:id="rId35"/>
    <p:sldId id="325" r:id="rId36"/>
    <p:sldId id="326" r:id="rId37"/>
    <p:sldId id="327" r:id="rId38"/>
    <p:sldId id="328" r:id="rId39"/>
    <p:sldId id="282" r:id="rId40"/>
    <p:sldId id="302" r:id="rId41"/>
    <p:sldId id="330" r:id="rId42"/>
    <p:sldId id="289" r:id="rId43"/>
    <p:sldId id="304" r:id="rId44"/>
    <p:sldId id="283" r:id="rId45"/>
    <p:sldId id="299" r:id="rId46"/>
    <p:sldId id="303" r:id="rId47"/>
    <p:sldId id="305" r:id="rId48"/>
    <p:sldId id="284" r:id="rId49"/>
    <p:sldId id="285" r:id="rId50"/>
    <p:sldId id="288" r:id="rId51"/>
    <p:sldId id="287" r:id="rId52"/>
    <p:sldId id="261" r:id="rId53"/>
    <p:sldId id="307" r:id="rId54"/>
    <p:sldId id="294" r:id="rId55"/>
    <p:sldId id="313" r:id="rId56"/>
    <p:sldId id="314" r:id="rId57"/>
    <p:sldId id="315" r:id="rId58"/>
    <p:sldId id="316" r:id="rId59"/>
    <p:sldId id="295" r:id="rId60"/>
    <p:sldId id="297" r:id="rId61"/>
    <p:sldId id="296" r:id="rId62"/>
    <p:sldId id="298" r:id="rId63"/>
    <p:sldId id="317" r:id="rId64"/>
    <p:sldId id="319" r:id="rId65"/>
    <p:sldId id="318" r:id="rId66"/>
    <p:sldId id="320" r:id="rId67"/>
    <p:sldId id="321" r:id="rId68"/>
    <p:sldId id="322" r:id="rId69"/>
    <p:sldId id="323" r:id="rId70"/>
    <p:sldId id="324" r:id="rId71"/>
    <p:sldId id="331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0101"/>
    <a:srgbClr val="FF7500"/>
    <a:srgbClr val="009F5C"/>
    <a:srgbClr val="009246"/>
    <a:srgbClr val="FFDE00"/>
    <a:srgbClr val="DD0000"/>
    <a:srgbClr val="006847"/>
    <a:srgbClr val="D52B1E"/>
    <a:srgbClr val="0039A6"/>
    <a:srgbClr val="FF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2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3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AC2B3-4C9A-44A8-8859-EDAC27F667D6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07E0A-E20B-42B1-BE66-21B374ECA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9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e3a6813e1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8e3a6813e1_0_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e3a6813e1_0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e3a6813e1_0_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3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3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08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717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9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9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9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74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40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84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20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2DE3-3D1A-4D53-B9A6-6C7463B8C992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9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5ECD8B30-1B71-45A1-8314-D59C86F581E1}" type="datetime1">
              <a:rPr lang="en-US" smtClean="0"/>
              <a:pPr/>
              <a:t>8/24/2020</a:t>
            </a:fld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587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5" r:id="rId6"/>
    <p:sldLayoutId id="2147483751" r:id="rId7"/>
    <p:sldLayoutId id="2147483752" r:id="rId8"/>
    <p:sldLayoutId id="2147483753" r:id="rId9"/>
    <p:sldLayoutId id="2147483754" r:id="rId10"/>
    <p:sldLayoutId id="2147483756" r:id="rId11"/>
    <p:sldLayoutId id="214748376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tradecenter-stl.com/st-louis-sister-cities-program/" TargetMode="External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sistercities.org/sites/default/files/Usage%20Policy%202016.pdf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iAgOFOdOTk?feature=oembed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FYcurkxQm4?feature=oembed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KsvChBWTCuCZPC2XJ9PTb5SEOU9VTvn4rVvrSPL7EbLaLVQ/viewform?usp=sf_link" TargetMode="External"/><Relationship Id="rId2" Type="http://schemas.openxmlformats.org/officeDocument/2006/relationships/hyperlink" Target="https://worldtradecenter-stl.com/st-louis-sister-cities-progra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AeBz7inHxQ?feature=oembed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nbfiTead3Y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Y3SwFrG29Y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F3XLNVYYD4?feature=oembed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KvhMvBkxRU?feature=oembed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hyperlink" Target="https://en.wikipedia.org/wiki/San_Luis_Potos%C3%AD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4KSwrQYp6Q?feature=oembed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maps/51/samara/?l=stv%2Csta&amp;ll=50.121125%2C53.211976&amp;panorama%5Bdirection%5D=255.776507%2C-5.132623&amp;panorama%5Bfull%5D=true&amp;panorama%5Bpoint%5D=50.121562%2C53.211909&amp;panorama%5Bspan%5D=120.000000%2C58.093140&amp;z=17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nk34GGIudc?feature=oembed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G9HR5nwfB0?feature=oembed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D-rWaMPosI?feature=oembed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mmaaTymeKU?feature=oembed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7fxEjo7rn8?feature=oembed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oRerxXQWzw?feature=oembed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2J5iNraK7s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hyperlink" Target="https://docs.google.com/forms/d/e/1FAIpQLSdKsvChBWTCuCZPC2XJ9PTb5SEOU9VTvn4rVvrSPL7EbLaLVQ/viewform?usp=sf_link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gorgeousfootstepsinthesand.blogspot.com/2008_12_01_archive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Vgw6O-rd-A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id="{51F77B6A-7F53-4B28-B73D-C8CC899A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19">
            <a:extLst>
              <a:ext uri="{FF2B5EF4-FFF2-40B4-BE49-F238E27FC236}">
                <a16:creationId xmlns:a16="http://schemas.microsoft.com/office/drawing/2014/main" id="{2515629F-0D83-4A44-A125-CD50FC66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013" y="1361348"/>
            <a:ext cx="4833902" cy="4258176"/>
            <a:chOff x="1674895" y="1345036"/>
            <a:chExt cx="5428610" cy="421093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A5080B-EAC4-4530-815C-DE8DACA09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4667345-04B5-4757-9CE0-969DC1DE5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6E412EF-CF39-4C25-85B0-DB30B1B0A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800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8DA6235-17F2-4C9E-88C6-C5D38D8D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76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55DEF71-1741-4489-8E77-46FC5BAA6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347B6D-A7CC-48EB-861F-917D0D61E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C4D1B-B640-40A7-A6B1-05BD76441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8474" y="1243369"/>
            <a:ext cx="4215939" cy="3596429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St. Louis Sister Cities Tour</a:t>
            </a:r>
            <a:br>
              <a:rPr lang="en-US" sz="3800" dirty="0"/>
            </a:br>
            <a:r>
              <a:rPr lang="en-US" sz="3800" dirty="0"/>
              <a:t>around The World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8E00FA-5561-4253-B903-92B49719E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11971" y="858936"/>
            <a:ext cx="693403" cy="693403"/>
            <a:chOff x="5211971" y="858936"/>
            <a:chExt cx="693403" cy="693403"/>
          </a:xfrm>
        </p:grpSpPr>
        <p:sp>
          <p:nvSpPr>
            <p:cNvPr id="33" name="Graphic 212">
              <a:extLst>
                <a:ext uri="{FF2B5EF4-FFF2-40B4-BE49-F238E27FC236}">
                  <a16:creationId xmlns:a16="http://schemas.microsoft.com/office/drawing/2014/main" id="{A753B935-E3DD-466D-BFAC-68E0BE02D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11971" y="858936"/>
              <a:ext cx="693403" cy="693403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4" name="Graphic 212">
              <a:extLst>
                <a:ext uri="{FF2B5EF4-FFF2-40B4-BE49-F238E27FC236}">
                  <a16:creationId xmlns:a16="http://schemas.microsoft.com/office/drawing/2014/main" id="{FB034F26-4148-4B59-B493-14D7A9A8B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11971" y="858936"/>
              <a:ext cx="693403" cy="693403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A7A0A46D-CC9B-4E32-870A-7BC2DF940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178722E-1BD0-427E-BAAE-4F206DAB5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1826F-4664-4967-96AB-FB6E9B995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7" b="14026"/>
          <a:stretch/>
        </p:blipFill>
        <p:spPr>
          <a:xfrm>
            <a:off x="6949719" y="2176220"/>
            <a:ext cx="4172845" cy="2347217"/>
          </a:xfrm>
          <a:prstGeom prst="rect">
            <a:avLst/>
          </a:prstGeom>
          <a:ln w="28575">
            <a:noFill/>
          </a:ln>
        </p:spPr>
      </p:pic>
      <p:grpSp>
        <p:nvGrpSpPr>
          <p:cNvPr id="40" name="Graphic 185">
            <a:extLst>
              <a:ext uri="{FF2B5EF4-FFF2-40B4-BE49-F238E27FC236}">
                <a16:creationId xmlns:a16="http://schemas.microsoft.com/office/drawing/2014/main" id="{5E6BB5FD-DB7B-4BE3-BA45-1EF042115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929FF76-4B3A-4294-BE6E-B507B22D1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3C18A4-10CC-4E91-A8A2-D5368972A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356AC2F-73E0-44FD-B346-A209D274D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A85581-9712-414C-82D4-2FE96ACB2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B0828F2-35E7-4424-8082-6C258B676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Picture 5" descr="A close up of a sig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E686CD7-1337-4B41-9D0F-5D8E22325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69" y="5407116"/>
            <a:ext cx="2122743" cy="374273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8AC85CA1-E951-4E28-85B0-947B04E2CC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picture containing scene, room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E15F0690-ED76-4A57-8BB7-636CF4646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23" b="89788" l="8759" r="90998">
                        <a14:foregroundMark x1="47080" y1="8223" x2="47080" y2="8223"/>
                        <a14:foregroundMark x1="38686" y1="36605" x2="38686" y2="36605"/>
                        <a14:foregroundMark x1="26764" y1="33156" x2="26764" y2="33156"/>
                        <a14:foregroundMark x1="37470" y1="20159" x2="37470" y2="20159"/>
                        <a14:foregroundMark x1="33333" y1="25199" x2="33333" y2="25199"/>
                        <a14:foregroundMark x1="42336" y1="17639" x2="42336" y2="17639"/>
                        <a14:foregroundMark x1="51703" y1="17507" x2="51703" y2="17507"/>
                        <a14:foregroundMark x1="65085" y1="83820" x2="65085" y2="83820"/>
                        <a14:foregroundMark x1="90998" y1="80504" x2="90998" y2="80504"/>
                        <a14:foregroundMark x1="8759" y1="80504" x2="8759" y2="80504"/>
                        <a14:foregroundMark x1="26642" y1="52387" x2="26642" y2="52387"/>
                        <a14:foregroundMark x1="26642" y1="55968" x2="26642" y2="55968"/>
                        <a14:foregroundMark x1="30779" y1="62467" x2="30779" y2="62467"/>
                        <a14:foregroundMark x1="33577" y1="65782" x2="33577" y2="65782"/>
                        <a14:foregroundMark x1="30414" y1="80504" x2="30414" y2="80504"/>
                        <a14:foregroundMark x1="37470" y1="70822" x2="37470" y2="70822"/>
                        <a14:foregroundMark x1="43917" y1="72149" x2="43917" y2="72149"/>
                        <a14:foregroundMark x1="51095" y1="73342" x2="51095" y2="73342"/>
                        <a14:foregroundMark x1="57421" y1="71485" x2="57421" y2="71485"/>
                        <a14:foregroundMark x1="60949" y1="71618" x2="60949" y2="71618"/>
                        <a14:foregroundMark x1="65207" y1="67241" x2="65207" y2="67241"/>
                        <a14:foregroundMark x1="69951" y1="64324" x2="69951" y2="64324"/>
                        <a14:foregroundMark x1="75669" y1="57692" x2="75669" y2="57692"/>
                        <a14:foregroundMark x1="77372" y1="54244" x2="77372" y2="54244"/>
                        <a14:foregroundMark x1="75061" y1="83289" x2="75061" y2="83289"/>
                        <a14:foregroundMark x1="42822" y1="85544" x2="42822" y2="85544"/>
                        <a14:foregroundMark x1="43066" y1="87533" x2="43066" y2="87533"/>
                        <a14:foregroundMark x1="52555" y1="85809" x2="52555" y2="85809"/>
                        <a14:foregroundMark x1="40511" y1="49602" x2="40511" y2="49602"/>
                        <a14:foregroundMark x1="28589" y1="51724" x2="28589" y2="51724"/>
                        <a14:foregroundMark x1="21776" y1="48408" x2="19708" y2="56631"/>
                        <a14:foregroundMark x1="19708" y1="56631" x2="20925" y2="58223"/>
                        <a14:foregroundMark x1="77007" y1="74138" x2="77007" y2="74138"/>
                        <a14:foregroundMark x1="80657" y1="78249" x2="80657" y2="78249"/>
                        <a14:foregroundMark x1="44039" y1="85411" x2="44039" y2="85411"/>
                        <a14:foregroundMark x1="46837" y1="86340" x2="46837" y2="86340"/>
                        <a14:foregroundMark x1="51582" y1="86472" x2="51582" y2="86472"/>
                        <a14:foregroundMark x1="64477" y1="86472" x2="64477" y2="86472"/>
                        <a14:foregroundMark x1="73358" y1="83687" x2="73358" y2="83687"/>
                        <a14:backgroundMark x1="46959" y1="7692" x2="46959" y2="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889" y="5024351"/>
            <a:ext cx="1163345" cy="106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72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C873B-7EBD-47FE-AFCD-A39549D78195}"/>
              </a:ext>
            </a:extLst>
          </p:cNvPr>
          <p:cNvSpPr txBox="1"/>
          <p:nvPr/>
        </p:nvSpPr>
        <p:spPr>
          <a:xfrm>
            <a:off x="2594217" y="462103"/>
            <a:ext cx="7278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Brčko</a:t>
            </a:r>
            <a:r>
              <a:rPr lang="en-US" sz="4000" dirty="0"/>
              <a:t>, Bosnia and Herzegovina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FE60A7-865C-479A-A5E8-92A5C52AEE0E}"/>
              </a:ext>
            </a:extLst>
          </p:cNvPr>
          <p:cNvSpPr/>
          <p:nvPr/>
        </p:nvSpPr>
        <p:spPr>
          <a:xfrm>
            <a:off x="2184151" y="3290296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rgbClr val="FECB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kern="1200" dirty="0">
                <a:latin typeface="Berlin Sans FB" panose="020E0602020502020306" pitchFamily="34" charset="0"/>
              </a:rPr>
              <a:t>True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F977684-AC23-4FA2-B658-83FF7634B183}"/>
              </a:ext>
            </a:extLst>
          </p:cNvPr>
          <p:cNvSpPr/>
          <p:nvPr/>
        </p:nvSpPr>
        <p:spPr>
          <a:xfrm>
            <a:off x="7255592" y="3290296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rgbClr val="00239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308962"/>
              <a:satOff val="-4011"/>
              <a:lumOff val="261"/>
              <a:alphaOff val="0"/>
            </a:schemeClr>
          </a:fillRef>
          <a:effectRef idx="0">
            <a:schemeClr val="accent5">
              <a:hueOff val="-2308962"/>
              <a:satOff val="-4011"/>
              <a:lumOff val="2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dirty="0">
                <a:latin typeface="Berlin Sans FB" panose="020E0602020502020306" pitchFamily="34" charset="0"/>
              </a:rPr>
              <a:t>False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-72887" y="1664809"/>
            <a:ext cx="12337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True or False : </a:t>
            </a:r>
          </a:p>
          <a:p>
            <a:pPr algn="ctr"/>
            <a:r>
              <a:rPr lang="en-US" sz="3200" dirty="0" err="1"/>
              <a:t>Brčko</a:t>
            </a:r>
            <a:r>
              <a:rPr lang="en-US" sz="3200" dirty="0"/>
              <a:t> is 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only entirely self-governing city in Europe</a:t>
            </a:r>
            <a:endParaRPr lang="en-US" sz="3000" dirty="0"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64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Nanjing, China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B4CD-9F65-4973-B707-A27BB27E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845" y="935640"/>
            <a:ext cx="4974771" cy="58221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Interesting</a:t>
            </a:r>
            <a:r>
              <a:rPr lang="en-US" dirty="0"/>
              <a:t> </a:t>
            </a: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Facts</a:t>
            </a:r>
          </a:p>
          <a:p>
            <a:endParaRPr lang="en-US" dirty="0"/>
          </a:p>
        </p:txBody>
      </p:sp>
      <p:pic>
        <p:nvPicPr>
          <p:cNvPr id="3076" name="Picture 4" descr="upload.wikimedia.org/wikipedia/commons/2/2e/Fla...">
            <a:extLst>
              <a:ext uri="{FF2B5EF4-FFF2-40B4-BE49-F238E27FC236}">
                <a16:creationId xmlns:a16="http://schemas.microsoft.com/office/drawing/2014/main" id="{C55DF183-2FE3-4A93-8637-AC54C477A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807" r="36274" b="6597"/>
          <a:stretch/>
        </p:blipFill>
        <p:spPr bwMode="auto">
          <a:xfrm>
            <a:off x="3891700" y="145670"/>
            <a:ext cx="2580183" cy="25801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" name="Rectangle: Rounded Corners 360">
            <a:extLst>
              <a:ext uri="{FF2B5EF4-FFF2-40B4-BE49-F238E27FC236}">
                <a16:creationId xmlns:a16="http://schemas.microsoft.com/office/drawing/2014/main" id="{BEC6054F-0AB2-4C43-9D47-18B38F43A247}"/>
              </a:ext>
            </a:extLst>
          </p:cNvPr>
          <p:cNvSpPr/>
          <p:nvPr/>
        </p:nvSpPr>
        <p:spPr>
          <a:xfrm>
            <a:off x="6763455" y="1763996"/>
            <a:ext cx="4494500" cy="1221851"/>
          </a:xfrm>
          <a:prstGeom prst="roundRect">
            <a:avLst>
              <a:gd name="adj" fmla="val 48905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St. Louis became the first U.S. municipality to have a sister city in the People’s Republic of China (1979)</a:t>
            </a:r>
          </a:p>
        </p:txBody>
      </p:sp>
      <p:sp>
        <p:nvSpPr>
          <p:cNvPr id="370" name="Rectangle: Rounded Corners 369">
            <a:extLst>
              <a:ext uri="{FF2B5EF4-FFF2-40B4-BE49-F238E27FC236}">
                <a16:creationId xmlns:a16="http://schemas.microsoft.com/office/drawing/2014/main" id="{9FF7D1E1-A5C2-408F-BA95-DBC8BA3AE652}"/>
              </a:ext>
            </a:extLst>
          </p:cNvPr>
          <p:cNvSpPr/>
          <p:nvPr/>
        </p:nvSpPr>
        <p:spPr>
          <a:xfrm>
            <a:off x="7408914" y="3282077"/>
            <a:ext cx="4494500" cy="1221851"/>
          </a:xfrm>
          <a:prstGeom prst="roundRect">
            <a:avLst>
              <a:gd name="adj" fmla="val 48905"/>
            </a:avLst>
          </a:prstGeom>
          <a:gradFill flip="none" rotWithShape="1">
            <a:gsLst>
              <a:gs pos="0">
                <a:srgbClr val="FFDE00">
                  <a:shade val="30000"/>
                  <a:satMod val="115000"/>
                </a:srgbClr>
              </a:gs>
              <a:gs pos="50000">
                <a:srgbClr val="FFDE00">
                  <a:shade val="67500"/>
                  <a:satMod val="115000"/>
                </a:srgbClr>
              </a:gs>
              <a:gs pos="100000">
                <a:srgbClr val="FFDE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Mayors of both cities (St. Louis and Nanjing) have led official trade delegations to their respective sister cities</a:t>
            </a:r>
          </a:p>
        </p:txBody>
      </p:sp>
      <p:sp>
        <p:nvSpPr>
          <p:cNvPr id="371" name="Rectangle: Rounded Corners 370">
            <a:extLst>
              <a:ext uri="{FF2B5EF4-FFF2-40B4-BE49-F238E27FC236}">
                <a16:creationId xmlns:a16="http://schemas.microsoft.com/office/drawing/2014/main" id="{BC26DCB7-3DC0-4144-9659-7841CBFBAC5F}"/>
              </a:ext>
            </a:extLst>
          </p:cNvPr>
          <p:cNvSpPr/>
          <p:nvPr/>
        </p:nvSpPr>
        <p:spPr>
          <a:xfrm>
            <a:off x="6772547" y="4799927"/>
            <a:ext cx="4494500" cy="1221851"/>
          </a:xfrm>
          <a:prstGeom prst="roundRect">
            <a:avLst>
              <a:gd name="adj" fmla="val 48905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Nanjing was China’s capital during the Six Dynasties (220-589 AD) and the Southern Song Dynasty (1127-1279 AD)</a:t>
            </a:r>
          </a:p>
        </p:txBody>
      </p:sp>
    </p:spTree>
    <p:extLst>
      <p:ext uri="{BB962C8B-B14F-4D97-AF65-F5344CB8AC3E}">
        <p14:creationId xmlns:p14="http://schemas.microsoft.com/office/powerpoint/2010/main" val="260926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 animBg="1"/>
      <p:bldP spid="370" grpId="0" animBg="1"/>
      <p:bldP spid="3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D322D5-EFC5-4944-847B-2BD6A8074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56" y="811790"/>
            <a:ext cx="8243888" cy="52344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AE5D95-9308-45CB-9AF3-3D3EE3D35C7D}"/>
              </a:ext>
            </a:extLst>
          </p:cNvPr>
          <p:cNvSpPr txBox="1"/>
          <p:nvPr/>
        </p:nvSpPr>
        <p:spPr>
          <a:xfrm>
            <a:off x="5002471" y="3206233"/>
            <a:ext cx="1208014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Nanjing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8A7E0CE-A444-4C08-88CF-539165C52C69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Where is Nanjing, China?</a:t>
            </a:r>
          </a:p>
        </p:txBody>
      </p:sp>
    </p:spTree>
    <p:extLst>
      <p:ext uri="{BB962C8B-B14F-4D97-AF65-F5344CB8AC3E}">
        <p14:creationId xmlns:p14="http://schemas.microsoft.com/office/powerpoint/2010/main" val="1433827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nline Media 2" title="NANJING, China Travel Guide - Best Things to Do &amp; Travel Tips">
            <a:hlinkClick r:id="" action="ppaction://media"/>
            <a:extLst>
              <a:ext uri="{FF2B5EF4-FFF2-40B4-BE49-F238E27FC236}">
                <a16:creationId xmlns:a16="http://schemas.microsoft.com/office/drawing/2014/main" id="{7026CF9F-2ABF-4C70-888F-1BF6900A1F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56933" y="1529952"/>
            <a:ext cx="7078133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C873B-7EBD-47FE-AFCD-A39549D78195}"/>
              </a:ext>
            </a:extLst>
          </p:cNvPr>
          <p:cNvSpPr txBox="1"/>
          <p:nvPr/>
        </p:nvSpPr>
        <p:spPr>
          <a:xfrm>
            <a:off x="2594217" y="462103"/>
            <a:ext cx="7278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Nanjing, China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FE60A7-865C-479A-A5E8-92A5C52AEE0E}"/>
              </a:ext>
            </a:extLst>
          </p:cNvPr>
          <p:cNvSpPr/>
          <p:nvPr/>
        </p:nvSpPr>
        <p:spPr>
          <a:xfrm>
            <a:off x="3080621" y="2603323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dirty="0">
                <a:latin typeface="Berlin Sans FB" panose="020E0602020502020306" pitchFamily="34" charset="0"/>
              </a:rPr>
              <a:t>Purple Mountain</a:t>
            </a:r>
            <a:endParaRPr lang="en-US" sz="4400" kern="1200" dirty="0">
              <a:latin typeface="Berlin Sans FB" panose="020E0602020502020306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F977684-AC23-4FA2-B658-83FF7634B183}"/>
              </a:ext>
            </a:extLst>
          </p:cNvPr>
          <p:cNvSpPr/>
          <p:nvPr/>
        </p:nvSpPr>
        <p:spPr>
          <a:xfrm>
            <a:off x="6233612" y="2603322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dirty="0">
                <a:latin typeface="Berlin Sans FB" panose="020E0602020502020306" pitchFamily="34" charset="0"/>
              </a:rPr>
              <a:t>Red Mountain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664727" y="1342078"/>
            <a:ext cx="10336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What is the Peak in Nanjing that was named after its colorful clouds at dawn and dusk?</a:t>
            </a:r>
            <a:endParaRPr lang="en-US" sz="3000" dirty="0"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D2A1AF-1728-484C-8C70-3B3F27D12D6B}"/>
              </a:ext>
            </a:extLst>
          </p:cNvPr>
          <p:cNvSpPr/>
          <p:nvPr/>
        </p:nvSpPr>
        <p:spPr>
          <a:xfrm>
            <a:off x="3080621" y="4552274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dirty="0">
                <a:latin typeface="Berlin Sans FB" panose="020E0602020502020306" pitchFamily="34" charset="0"/>
              </a:rPr>
              <a:t>The Great Wall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6D0F781-B849-4014-9BC5-E0D019502D0E}"/>
              </a:ext>
            </a:extLst>
          </p:cNvPr>
          <p:cNvSpPr/>
          <p:nvPr/>
        </p:nvSpPr>
        <p:spPr>
          <a:xfrm>
            <a:off x="6233612" y="4552272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dirty="0">
                <a:latin typeface="Berlin Sans FB" panose="020E0602020502020306" pitchFamily="34" charset="0"/>
              </a:rPr>
              <a:t>The Forbidden City</a:t>
            </a:r>
          </a:p>
        </p:txBody>
      </p:sp>
    </p:spTree>
    <p:extLst>
      <p:ext uri="{BB962C8B-B14F-4D97-AF65-F5344CB8AC3E}">
        <p14:creationId xmlns:p14="http://schemas.microsoft.com/office/powerpoint/2010/main" val="294868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Rosario, Argentina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B4CD-9F65-4973-B707-A27BB27E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845" y="935640"/>
            <a:ext cx="4974771" cy="58221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Interesting</a:t>
            </a:r>
            <a:r>
              <a:rPr lang="en-US" dirty="0"/>
              <a:t> </a:t>
            </a: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Facts</a:t>
            </a:r>
          </a:p>
          <a:p>
            <a:endParaRPr lang="en-US" dirty="0"/>
          </a:p>
        </p:txBody>
      </p:sp>
      <p:pic>
        <p:nvPicPr>
          <p:cNvPr id="4098" name="Picture 2" descr="cdn.webshopapp.com/shops/94414/files/51865160/f...">
            <a:extLst>
              <a:ext uri="{FF2B5EF4-FFF2-40B4-BE49-F238E27FC236}">
                <a16:creationId xmlns:a16="http://schemas.microsoft.com/office/drawing/2014/main" id="{479FBC8D-0690-402D-B4FC-547E1FA5F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0485" y="149048"/>
            <a:ext cx="2412811" cy="241281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" name="Rectangle: Rounded Corners 360">
            <a:extLst>
              <a:ext uri="{FF2B5EF4-FFF2-40B4-BE49-F238E27FC236}">
                <a16:creationId xmlns:a16="http://schemas.microsoft.com/office/drawing/2014/main" id="{DD18341A-058F-43CC-8C67-23C823E33C7D}"/>
              </a:ext>
            </a:extLst>
          </p:cNvPr>
          <p:cNvSpPr/>
          <p:nvPr/>
        </p:nvSpPr>
        <p:spPr>
          <a:xfrm>
            <a:off x="6756205" y="1862106"/>
            <a:ext cx="4695835" cy="1221851"/>
          </a:xfrm>
          <a:prstGeom prst="roundRect">
            <a:avLst>
              <a:gd name="adj" fmla="val 48905"/>
            </a:avLst>
          </a:prstGeom>
          <a:solidFill>
            <a:srgbClr val="74ACD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city sits in the riverbank of Parana River, which is the second longest river in South America after the Amazon River</a:t>
            </a:r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8EE6AE57-40E1-433F-884C-66232827BDE2}"/>
              </a:ext>
            </a:extLst>
          </p:cNvPr>
          <p:cNvSpPr/>
          <p:nvPr/>
        </p:nvSpPr>
        <p:spPr>
          <a:xfrm>
            <a:off x="7351060" y="3380187"/>
            <a:ext cx="4607858" cy="1221851"/>
          </a:xfrm>
          <a:prstGeom prst="roundRect">
            <a:avLst>
              <a:gd name="adj" fmla="val 48905"/>
            </a:avLst>
          </a:prstGeom>
          <a:solidFill>
            <a:schemeClr val="tx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Soccer is the most popular game in Argentina and famous soccer player Lionel Messi was born in Rosario</a:t>
            </a:r>
          </a:p>
        </p:txBody>
      </p:sp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65F70A2A-14C9-4FD4-93E9-16A40744CF93}"/>
              </a:ext>
            </a:extLst>
          </p:cNvPr>
          <p:cNvSpPr/>
          <p:nvPr/>
        </p:nvSpPr>
        <p:spPr>
          <a:xfrm>
            <a:off x="6761594" y="4898268"/>
            <a:ext cx="4690446" cy="1221851"/>
          </a:xfrm>
          <a:prstGeom prst="roundRect">
            <a:avLst>
              <a:gd name="adj" fmla="val 48905"/>
            </a:avLst>
          </a:prstGeom>
          <a:solidFill>
            <a:srgbClr val="74ACD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Sunday barbeques are called “Asado,” it is typically a charcoal-grilled meat dinner enjoyed with family</a:t>
            </a:r>
          </a:p>
        </p:txBody>
      </p:sp>
    </p:spTree>
    <p:extLst>
      <p:ext uri="{BB962C8B-B14F-4D97-AF65-F5344CB8AC3E}">
        <p14:creationId xmlns:p14="http://schemas.microsoft.com/office/powerpoint/2010/main" val="244035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 animBg="1"/>
      <p:bldP spid="362" grpId="0" animBg="1"/>
      <p:bldP spid="3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40EEF-88A5-4D83-9862-455F20C2C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58" y="940643"/>
            <a:ext cx="8958084" cy="4976713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98DCBC7-E249-4D06-B106-31BBE096872F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Where is Rosario, Argentina?</a:t>
            </a:r>
          </a:p>
        </p:txBody>
      </p:sp>
    </p:spTree>
    <p:extLst>
      <p:ext uri="{BB962C8B-B14F-4D97-AF65-F5344CB8AC3E}">
        <p14:creationId xmlns:p14="http://schemas.microsoft.com/office/powerpoint/2010/main" val="32124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E023B8-2F99-41DE-B8D2-DA6A34565D61}"/>
              </a:ext>
            </a:extLst>
          </p:cNvPr>
          <p:cNvSpPr txBox="1"/>
          <p:nvPr/>
        </p:nvSpPr>
        <p:spPr>
          <a:xfrm>
            <a:off x="1861854" y="796232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haroni" panose="020B0604020202020204" pitchFamily="2" charset="-79"/>
                <a:cs typeface="Aharoni" panose="020B0604020202020204" pitchFamily="2" charset="-79"/>
              </a:rPr>
              <a:t>Rosario</a:t>
            </a:r>
          </a:p>
        </p:txBody>
      </p:sp>
      <p:pic>
        <p:nvPicPr>
          <p:cNvPr id="4" name="Online Media 3" title="Discover the city of Rosario in Argentina.">
            <a:hlinkClick r:id="" action="ppaction://media"/>
            <a:extLst>
              <a:ext uri="{FF2B5EF4-FFF2-40B4-BE49-F238E27FC236}">
                <a16:creationId xmlns:a16="http://schemas.microsoft.com/office/drawing/2014/main" id="{2EC0DA17-542C-4E8F-927B-A79045298A7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8056" y="1471966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1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C873B-7EBD-47FE-AFCD-A39549D78195}"/>
              </a:ext>
            </a:extLst>
          </p:cNvPr>
          <p:cNvSpPr txBox="1"/>
          <p:nvPr/>
        </p:nvSpPr>
        <p:spPr>
          <a:xfrm>
            <a:off x="3416104" y="431985"/>
            <a:ext cx="535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re Sans" panose="020B0502040400020003" pitchFamily="34" charset="0"/>
                <a:cs typeface="Quire Sans" panose="020B0502040400020003" pitchFamily="34" charset="0"/>
              </a:rPr>
              <a:t>Rosario, Argentina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FE60A7-865C-479A-A5E8-92A5C52AEE0E}"/>
              </a:ext>
            </a:extLst>
          </p:cNvPr>
          <p:cNvSpPr/>
          <p:nvPr/>
        </p:nvSpPr>
        <p:spPr>
          <a:xfrm>
            <a:off x="3206127" y="2492771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rgbClr val="74ACD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kern="1200" dirty="0">
                <a:latin typeface="Berlin Sans FB" panose="020E0602020502020306" pitchFamily="34" charset="0"/>
              </a:rPr>
              <a:t>Mate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F977684-AC23-4FA2-B658-83FF7634B183}"/>
              </a:ext>
            </a:extLst>
          </p:cNvPr>
          <p:cNvSpPr/>
          <p:nvPr/>
        </p:nvSpPr>
        <p:spPr>
          <a:xfrm>
            <a:off x="6233612" y="2492771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308962"/>
              <a:satOff val="-4011"/>
              <a:lumOff val="261"/>
              <a:alphaOff val="0"/>
            </a:schemeClr>
          </a:fillRef>
          <a:effectRef idx="0">
            <a:schemeClr val="accent5">
              <a:hueOff val="-2308962"/>
              <a:satOff val="-4011"/>
              <a:lumOff val="2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dirty="0">
                <a:latin typeface="Berlin Sans FB" panose="020E0602020502020306" pitchFamily="34" charset="0"/>
              </a:rPr>
              <a:t>Matcha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D1A44C5-80EA-4330-98F5-CA7E6A19182C}"/>
              </a:ext>
            </a:extLst>
          </p:cNvPr>
          <p:cNvSpPr/>
          <p:nvPr/>
        </p:nvSpPr>
        <p:spPr>
          <a:xfrm>
            <a:off x="3206127" y="4419353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617924"/>
              <a:satOff val="-8021"/>
              <a:lumOff val="523"/>
              <a:alphaOff val="0"/>
            </a:schemeClr>
          </a:fillRef>
          <a:effectRef idx="0">
            <a:schemeClr val="accent5">
              <a:hueOff val="-4617924"/>
              <a:satOff val="-8021"/>
              <a:lumOff val="52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dirty="0">
                <a:latin typeface="Berlin Sans FB" panose="020E0602020502020306" pitchFamily="34" charset="0"/>
              </a:rPr>
              <a:t>Coffee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0421700-31C7-4289-9EA0-349D61682F3D}"/>
              </a:ext>
            </a:extLst>
          </p:cNvPr>
          <p:cNvSpPr/>
          <p:nvPr/>
        </p:nvSpPr>
        <p:spPr>
          <a:xfrm>
            <a:off x="6233612" y="4419353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926885"/>
              <a:satOff val="-12032"/>
              <a:lumOff val="784"/>
              <a:alphaOff val="0"/>
            </a:schemeClr>
          </a:fillRef>
          <a:effectRef idx="0">
            <a:schemeClr val="accent5">
              <a:hueOff val="-6926885"/>
              <a:satOff val="-12032"/>
              <a:lumOff val="7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dirty="0">
                <a:latin typeface="Berlin Sans FB" panose="020E0602020502020306" pitchFamily="34" charset="0"/>
              </a:rPr>
              <a:t>Masala Chai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80098" y="1415098"/>
            <a:ext cx="12031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What is the South American drink that is made of yerba leaves called?</a:t>
            </a:r>
          </a:p>
        </p:txBody>
      </p:sp>
    </p:spTree>
    <p:extLst>
      <p:ext uri="{BB962C8B-B14F-4D97-AF65-F5344CB8AC3E}">
        <p14:creationId xmlns:p14="http://schemas.microsoft.com/office/powerpoint/2010/main" val="168230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Bogor, Indonesia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B4CD-9F65-4973-B707-A27BB27E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845" y="935640"/>
            <a:ext cx="4974771" cy="58221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Interesting</a:t>
            </a:r>
            <a:r>
              <a:rPr lang="en-US" dirty="0"/>
              <a:t> </a:t>
            </a: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Facts</a:t>
            </a:r>
          </a:p>
          <a:p>
            <a:endParaRPr lang="en-US" dirty="0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31FC782B-0441-4EF2-A63B-B43646846D65}"/>
              </a:ext>
            </a:extLst>
          </p:cNvPr>
          <p:cNvSpPr/>
          <p:nvPr/>
        </p:nvSpPr>
        <p:spPr>
          <a:xfrm>
            <a:off x="6452392" y="1775581"/>
            <a:ext cx="4737839" cy="1221851"/>
          </a:xfrm>
          <a:prstGeom prst="roundRect">
            <a:avLst>
              <a:gd name="adj" fmla="val 4890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cs typeface="Quire Sans" panose="020B0502040204020203" pitchFamily="34" charset="0"/>
              </a:rPr>
              <a:t>Bogor Botanical Gardens are the oldest botanical gardens in Asia</a:t>
            </a:r>
          </a:p>
        </p:txBody>
      </p: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8CAF82DE-8154-46CA-B0FE-4D0EA379DC17}"/>
              </a:ext>
            </a:extLst>
          </p:cNvPr>
          <p:cNvGrpSpPr/>
          <p:nvPr/>
        </p:nvGrpSpPr>
        <p:grpSpPr>
          <a:xfrm>
            <a:off x="7151810" y="3240711"/>
            <a:ext cx="4846532" cy="1221851"/>
            <a:chOff x="7151810" y="3523786"/>
            <a:chExt cx="4846532" cy="1221851"/>
          </a:xfrm>
          <a:solidFill>
            <a:schemeClr val="tx1"/>
          </a:solidFill>
        </p:grpSpPr>
        <p:sp>
          <p:nvSpPr>
            <p:cNvPr id="365" name="Rectangle: Rounded Corners 364">
              <a:extLst>
                <a:ext uri="{FF2B5EF4-FFF2-40B4-BE49-F238E27FC236}">
                  <a16:creationId xmlns:a16="http://schemas.microsoft.com/office/drawing/2014/main" id="{A63B0321-E346-4885-A963-2E54F9E077ED}"/>
                </a:ext>
              </a:extLst>
            </p:cNvPr>
            <p:cNvSpPr/>
            <p:nvPr/>
          </p:nvSpPr>
          <p:spPr>
            <a:xfrm>
              <a:off x="7151810" y="3523786"/>
              <a:ext cx="4846532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42896410-5D37-42D0-95CD-F2CD8A2A17BF}"/>
                </a:ext>
              </a:extLst>
            </p:cNvPr>
            <p:cNvSpPr txBox="1"/>
            <p:nvPr/>
          </p:nvSpPr>
          <p:spPr>
            <a:xfrm>
              <a:off x="7862788" y="3780768"/>
              <a:ext cx="342457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cs typeface="Quire Sans" panose="020B0502040204020203" pitchFamily="34" charset="0"/>
                </a:rPr>
                <a:t>Bogor is famous for its Floating Market</a:t>
              </a:r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3B1A7880-4FF4-49CC-BF33-6F3BCCA79B7A}"/>
              </a:ext>
            </a:extLst>
          </p:cNvPr>
          <p:cNvGrpSpPr/>
          <p:nvPr/>
        </p:nvGrpSpPr>
        <p:grpSpPr>
          <a:xfrm>
            <a:off x="6330586" y="4700040"/>
            <a:ext cx="4897818" cy="1221851"/>
            <a:chOff x="6330586" y="5068840"/>
            <a:chExt cx="4897818" cy="1221851"/>
          </a:xfrm>
          <a:gradFill flip="none" rotWithShape="1">
            <a:gsLst>
              <a:gs pos="0">
                <a:srgbClr val="ED1C24">
                  <a:shade val="30000"/>
                  <a:satMod val="115000"/>
                </a:srgbClr>
              </a:gs>
              <a:gs pos="50000">
                <a:srgbClr val="ED1C24">
                  <a:shade val="67500"/>
                  <a:satMod val="115000"/>
                </a:srgbClr>
              </a:gs>
              <a:gs pos="100000">
                <a:srgbClr val="ED1C24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368" name="Rectangle: Rounded Corners 367">
              <a:extLst>
                <a:ext uri="{FF2B5EF4-FFF2-40B4-BE49-F238E27FC236}">
                  <a16:creationId xmlns:a16="http://schemas.microsoft.com/office/drawing/2014/main" id="{06C8E623-80B3-40AD-ABC7-CE75D6216395}"/>
                </a:ext>
              </a:extLst>
            </p:cNvPr>
            <p:cNvSpPr/>
            <p:nvPr/>
          </p:nvSpPr>
          <p:spPr>
            <a:xfrm>
              <a:off x="6330586" y="5068840"/>
              <a:ext cx="4897818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80212D3E-4BA2-452F-9E3E-25DC32B6FB29}"/>
                </a:ext>
              </a:extLst>
            </p:cNvPr>
            <p:cNvSpPr txBox="1"/>
            <p:nvPr/>
          </p:nvSpPr>
          <p:spPr>
            <a:xfrm>
              <a:off x="6529041" y="5478282"/>
              <a:ext cx="44672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cs typeface="Quire Sans" panose="020B0502040204020203" pitchFamily="34" charset="0"/>
                </a:rPr>
                <a:t>Bogor is nicknamed The Rain City</a:t>
              </a:r>
              <a:endParaRPr lang="en-US" b="1" dirty="0">
                <a:cs typeface="Quire Sans" panose="020B0502040204020203" pitchFamily="34" charset="0"/>
              </a:endParaRPr>
            </a:p>
          </p:txBody>
        </p:sp>
      </p:grpSp>
      <p:pic>
        <p:nvPicPr>
          <p:cNvPr id="2054" name="Picture 6" descr="Wallpaper Flag, Indonesia, Country, Flag Of Indonesia, Indonesia ...">
            <a:extLst>
              <a:ext uri="{FF2B5EF4-FFF2-40B4-BE49-F238E27FC236}">
                <a16:creationId xmlns:a16="http://schemas.microsoft.com/office/drawing/2014/main" id="{06480E37-4662-48D4-8C63-15AAF5CB6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r="18095"/>
          <a:stretch/>
        </p:blipFill>
        <p:spPr bwMode="auto">
          <a:xfrm>
            <a:off x="4134023" y="271734"/>
            <a:ext cx="2000931" cy="200093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99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43868-40B0-4F0E-A8FD-15546B12B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08C6F-985A-42F3-9D8C-2A14DE468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2"/>
                </a:solidFill>
                <a:effectLst/>
                <a:latin typeface="Open Sans"/>
              </a:rPr>
              <a:t>The St. Louis Sister Cities Program is part of the </a:t>
            </a:r>
            <a:r>
              <a:rPr lang="en-US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World Trade Center St. Louis</a:t>
            </a:r>
            <a:r>
              <a:rPr lang="en-US" b="0" i="0" dirty="0">
                <a:solidFill>
                  <a:schemeClr val="tx2"/>
                </a:solidFill>
                <a:effectLst/>
                <a:latin typeface="Open Sans"/>
              </a:rPr>
              <a:t>’ international mission. Sanctioned by Sister Cities International (www.sister-cities.org), locally, it supports and coordinates the 16 sister cities programs and provides guidance for those interested in establishing new sister cities relations.</a:t>
            </a:r>
          </a:p>
          <a:p>
            <a:r>
              <a:rPr lang="en-US" dirty="0">
                <a:solidFill>
                  <a:schemeClr val="tx2"/>
                </a:solidFill>
                <a:latin typeface="Open Sans"/>
              </a:rPr>
              <a:t>Enjoy a virtual tour of St. Louis Sister Cities and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submit your answers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Open Sans"/>
              </a:rPr>
              <a:t> </a:t>
            </a:r>
            <a:r>
              <a:rPr lang="en-US" dirty="0">
                <a:solidFill>
                  <a:schemeClr val="tx2"/>
                </a:solidFill>
                <a:latin typeface="Open Sans"/>
              </a:rPr>
              <a:t>to the quizzes after each Sister City to be considered for a raffle!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81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98FEB-A7CB-4949-A5D4-26AC2741B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29" y="1019750"/>
            <a:ext cx="9504542" cy="4522851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98DCBC7-E249-4D06-B106-31BBE096872F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erlin Sans FB" panose="020E0602020502020306" pitchFamily="34" charset="0"/>
              </a:rPr>
              <a:t>Where is Bogor, Indonesia?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13BE9-1EDB-45C7-9BF7-3D195BB6D5B7}"/>
              </a:ext>
            </a:extLst>
          </p:cNvPr>
          <p:cNvSpPr txBox="1"/>
          <p:nvPr/>
        </p:nvSpPr>
        <p:spPr>
          <a:xfrm>
            <a:off x="1961094" y="3142675"/>
            <a:ext cx="622715" cy="2769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Bogor</a:t>
            </a:r>
          </a:p>
        </p:txBody>
      </p:sp>
    </p:spTree>
    <p:extLst>
      <p:ext uri="{BB962C8B-B14F-4D97-AF65-F5344CB8AC3E}">
        <p14:creationId xmlns:p14="http://schemas.microsoft.com/office/powerpoint/2010/main" val="14149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nline Media 1" title="15 Things to See at Bogor Botanical Gardens Indonesia">
            <a:hlinkClick r:id="" action="ppaction://media"/>
            <a:extLst>
              <a:ext uri="{FF2B5EF4-FFF2-40B4-BE49-F238E27FC236}">
                <a16:creationId xmlns:a16="http://schemas.microsoft.com/office/drawing/2014/main" id="{FE86040D-941C-4532-A971-CF2F9F387C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14940" y="1714500"/>
            <a:ext cx="6565285" cy="369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8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C873B-7EBD-47FE-AFCD-A39549D78195}"/>
              </a:ext>
            </a:extLst>
          </p:cNvPr>
          <p:cNvSpPr txBox="1"/>
          <p:nvPr/>
        </p:nvSpPr>
        <p:spPr>
          <a:xfrm>
            <a:off x="3416104" y="431985"/>
            <a:ext cx="535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re Sans" panose="020B0502040400020003" pitchFamily="34" charset="0"/>
                <a:cs typeface="Quire Sans" panose="020B0502040400020003" pitchFamily="34" charset="0"/>
              </a:rPr>
              <a:t>Bogor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80098" y="1415098"/>
            <a:ext cx="1203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True or False:</a:t>
            </a:r>
          </a:p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Mount </a:t>
            </a:r>
            <a:r>
              <a:rPr lang="en-US" sz="2800" dirty="0" err="1">
                <a:latin typeface="Quire Sans" panose="020B0502040400020003" pitchFamily="34" charset="0"/>
                <a:cs typeface="Quire Sans" panose="020B0502040400020003" pitchFamily="34" charset="0"/>
              </a:rPr>
              <a:t>Salak</a:t>
            </a:r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 in Bogor is named after the Sanskrit word for “silver.”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2A6B0F-0013-4DA3-A35F-B20D3AA43A14}"/>
              </a:ext>
            </a:extLst>
          </p:cNvPr>
          <p:cNvSpPr/>
          <p:nvPr/>
        </p:nvSpPr>
        <p:spPr>
          <a:xfrm>
            <a:off x="2813616" y="3013548"/>
            <a:ext cx="2679895" cy="1674878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bg1"/>
                </a:solidFill>
                <a:latin typeface="Berlin Sans FB" panose="020E0602020502020306" pitchFamily="34" charset="0"/>
              </a:rPr>
              <a:t>True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348337-A3C9-405D-8A4D-CB271AD230F2}"/>
              </a:ext>
            </a:extLst>
          </p:cNvPr>
          <p:cNvSpPr/>
          <p:nvPr/>
        </p:nvSpPr>
        <p:spPr>
          <a:xfrm>
            <a:off x="6698491" y="3013548"/>
            <a:ext cx="2679895" cy="1674878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D1C24">
                  <a:shade val="30000"/>
                  <a:satMod val="115000"/>
                </a:srgbClr>
              </a:gs>
              <a:gs pos="50000">
                <a:srgbClr val="ED1C24">
                  <a:shade val="67500"/>
                  <a:satMod val="115000"/>
                </a:srgbClr>
              </a:gs>
              <a:gs pos="100000">
                <a:srgbClr val="ED1C24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308962"/>
              <a:satOff val="-4011"/>
              <a:lumOff val="261"/>
              <a:alphaOff val="0"/>
            </a:schemeClr>
          </a:fillRef>
          <a:effectRef idx="0">
            <a:schemeClr val="accent5">
              <a:hueOff val="-2308962"/>
              <a:satOff val="-4011"/>
              <a:lumOff val="2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False</a:t>
            </a:r>
            <a:endParaRPr lang="en-US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6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Saint-Louis, Senegal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B4CD-9F65-4973-B707-A27BB27E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0678" y="894993"/>
            <a:ext cx="4831038" cy="97888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re Sans" panose="020B0502040400020003" pitchFamily="34" charset="0"/>
                <a:cs typeface="Quire Sans" panose="020B0502040400020003" pitchFamily="34" charset="0"/>
              </a:rPr>
              <a:t>Both St. Louis, MO and</a:t>
            </a:r>
          </a:p>
          <a:p>
            <a:pPr marL="0" indent="0" algn="ctr">
              <a:buNone/>
            </a:pPr>
            <a:r>
              <a:rPr lang="en-US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re Sans" panose="020B0502040400020003" pitchFamily="34" charset="0"/>
                <a:cs typeface="Quire Sans" panose="020B0502040400020003" pitchFamily="34" charset="0"/>
              </a:rPr>
              <a:t>Saint Louis, Senegal…..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33B081-83EA-44B2-9767-0C16C8B69AC7}"/>
              </a:ext>
            </a:extLst>
          </p:cNvPr>
          <p:cNvGrpSpPr/>
          <p:nvPr/>
        </p:nvGrpSpPr>
        <p:grpSpPr>
          <a:xfrm>
            <a:off x="6452392" y="2058656"/>
            <a:ext cx="4812647" cy="1221851"/>
            <a:chOff x="6452392" y="1944356"/>
            <a:chExt cx="4812647" cy="1221851"/>
          </a:xfrm>
        </p:grpSpPr>
        <p:sp>
          <p:nvSpPr>
            <p:cNvPr id="361" name="Rectangle: Rounded Corners 360">
              <a:extLst>
                <a:ext uri="{FF2B5EF4-FFF2-40B4-BE49-F238E27FC236}">
                  <a16:creationId xmlns:a16="http://schemas.microsoft.com/office/drawing/2014/main" id="{8A45F52C-882C-4A5F-BB48-353B8B114EEA}"/>
                </a:ext>
              </a:extLst>
            </p:cNvPr>
            <p:cNvSpPr/>
            <p:nvPr/>
          </p:nvSpPr>
          <p:spPr>
            <a:xfrm>
              <a:off x="6452392" y="1944356"/>
              <a:ext cx="4737839" cy="1221851"/>
            </a:xfrm>
            <a:prstGeom prst="roundRect">
              <a:avLst>
                <a:gd name="adj" fmla="val 48905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B1B139FA-47C1-4C38-9A69-7D47BBB9BDD8}"/>
                </a:ext>
              </a:extLst>
            </p:cNvPr>
            <p:cNvSpPr txBox="1"/>
            <p:nvPr/>
          </p:nvSpPr>
          <p:spPr>
            <a:xfrm>
              <a:off x="6588335" y="2356521"/>
              <a:ext cx="4676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cs typeface="Quire Sans" panose="020B0502040204020203" pitchFamily="34" charset="0"/>
                </a:rPr>
                <a:t>are located  on a river accessed by a bridge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02F7686-769A-4F9E-AAB2-A97745802E9A}"/>
              </a:ext>
            </a:extLst>
          </p:cNvPr>
          <p:cNvGrpSpPr/>
          <p:nvPr/>
        </p:nvGrpSpPr>
        <p:grpSpPr>
          <a:xfrm>
            <a:off x="7151810" y="3523786"/>
            <a:ext cx="4846532" cy="1221851"/>
            <a:chOff x="7151810" y="3523786"/>
            <a:chExt cx="4846532" cy="1221851"/>
          </a:xfrm>
          <a:solidFill>
            <a:srgbClr val="FFDE00"/>
          </a:solidFill>
        </p:grpSpPr>
        <p:sp>
          <p:nvSpPr>
            <p:cNvPr id="362" name="Rectangle: Rounded Corners 361">
              <a:extLst>
                <a:ext uri="{FF2B5EF4-FFF2-40B4-BE49-F238E27FC236}">
                  <a16:creationId xmlns:a16="http://schemas.microsoft.com/office/drawing/2014/main" id="{2986AC73-12BF-4B01-A03D-F6E751AB8F15}"/>
                </a:ext>
              </a:extLst>
            </p:cNvPr>
            <p:cNvSpPr/>
            <p:nvPr/>
          </p:nvSpPr>
          <p:spPr>
            <a:xfrm>
              <a:off x="7151810" y="3523786"/>
              <a:ext cx="4846532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5" name="TextBox 364">
              <a:extLst>
                <a:ext uri="{FF2B5EF4-FFF2-40B4-BE49-F238E27FC236}">
                  <a16:creationId xmlns:a16="http://schemas.microsoft.com/office/drawing/2014/main" id="{AB69200C-436F-424A-AA0A-34B66A47212E}"/>
                </a:ext>
              </a:extLst>
            </p:cNvPr>
            <p:cNvSpPr txBox="1"/>
            <p:nvPr/>
          </p:nvSpPr>
          <p:spPr>
            <a:xfrm>
              <a:off x="7862788" y="3950045"/>
              <a:ext cx="342457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Quire Sans" panose="020B0502040204020203" pitchFamily="34" charset="0"/>
                </a:rPr>
                <a:t>have a university for learning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A9E111-8C96-42EB-9B46-56104A2B98D5}"/>
              </a:ext>
            </a:extLst>
          </p:cNvPr>
          <p:cNvGrpSpPr/>
          <p:nvPr/>
        </p:nvGrpSpPr>
        <p:grpSpPr>
          <a:xfrm>
            <a:off x="6330586" y="4983115"/>
            <a:ext cx="4897818" cy="1221851"/>
            <a:chOff x="6330586" y="5068840"/>
            <a:chExt cx="4897818" cy="1221851"/>
          </a:xfrm>
          <a:solidFill>
            <a:srgbClr val="E31B23"/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86D3E632-B9B5-4BD2-8452-2EC61AA87D37}"/>
                </a:ext>
              </a:extLst>
            </p:cNvPr>
            <p:cNvSpPr/>
            <p:nvPr/>
          </p:nvSpPr>
          <p:spPr>
            <a:xfrm>
              <a:off x="6330586" y="5068840"/>
              <a:ext cx="4897818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BF5D7D62-37D2-44FD-BC43-52E3AD88687D}"/>
                </a:ext>
              </a:extLst>
            </p:cNvPr>
            <p:cNvSpPr txBox="1"/>
            <p:nvPr/>
          </p:nvSpPr>
          <p:spPr>
            <a:xfrm>
              <a:off x="6545892" y="5459222"/>
              <a:ext cx="446720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cs typeface="Quire Sans" panose="020B0502040204020203" pitchFamily="34" charset="0"/>
                </a:rPr>
                <a:t>have a museum that celebrates the arts</a:t>
              </a:r>
            </a:p>
          </p:txBody>
        </p:sp>
      </p:grpSp>
      <p:sp>
        <p:nvSpPr>
          <p:cNvPr id="367" name="Content Placeholder 2">
            <a:extLst>
              <a:ext uri="{FF2B5EF4-FFF2-40B4-BE49-F238E27FC236}">
                <a16:creationId xmlns:a16="http://schemas.microsoft.com/office/drawing/2014/main" id="{B21DAA2A-35C6-4A0A-B9E5-92ED16CF5C28}"/>
              </a:ext>
            </a:extLst>
          </p:cNvPr>
          <p:cNvSpPr txBox="1">
            <a:spLocks/>
          </p:cNvSpPr>
          <p:nvPr/>
        </p:nvSpPr>
        <p:spPr>
          <a:xfrm>
            <a:off x="6075569" y="218246"/>
            <a:ext cx="5944101" cy="5042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+mj-lt"/>
                <a:cs typeface="Quire Sans" panose="020B0502040400020003" pitchFamily="34" charset="0"/>
              </a:rPr>
              <a:t>Nous </a:t>
            </a:r>
            <a:r>
              <a:rPr lang="en-US" sz="1800" i="1" dirty="0" err="1">
                <a:latin typeface="+mj-lt"/>
                <a:cs typeface="Quire Sans" panose="020B0502040400020003" pitchFamily="34" charset="0"/>
              </a:rPr>
              <a:t>Avons</a:t>
            </a:r>
            <a:r>
              <a:rPr lang="en-US" sz="1800" i="1" dirty="0">
                <a:latin typeface="+mj-lt"/>
                <a:cs typeface="Quire Sans" panose="020B0502040400020003" pitchFamily="34" charset="0"/>
              </a:rPr>
              <a:t> Plus </a:t>
            </a:r>
            <a:r>
              <a:rPr lang="en-US" sz="1800" i="1" dirty="0" err="1">
                <a:latin typeface="+mj-lt"/>
                <a:cs typeface="Quire Sans" panose="020B0502040400020003" pitchFamily="34" charset="0"/>
              </a:rPr>
              <a:t>En</a:t>
            </a:r>
            <a:r>
              <a:rPr lang="en-US" sz="1800" i="1" dirty="0">
                <a:latin typeface="+mj-lt"/>
                <a:cs typeface="Quire Sans" panose="020B0502040400020003" pitchFamily="34" charset="0"/>
              </a:rPr>
              <a:t> </a:t>
            </a:r>
            <a:r>
              <a:rPr lang="en-US" sz="1800" i="1" dirty="0" err="1">
                <a:latin typeface="+mj-lt"/>
                <a:cs typeface="Quire Sans" panose="020B0502040400020003" pitchFamily="34" charset="0"/>
              </a:rPr>
              <a:t>Commun</a:t>
            </a:r>
            <a:r>
              <a:rPr lang="en-US" sz="1800" i="1" dirty="0">
                <a:latin typeface="+mj-lt"/>
                <a:cs typeface="Quire Sans" panose="020B0502040400020003" pitchFamily="34" charset="0"/>
              </a:rPr>
              <a:t> Que </a:t>
            </a:r>
            <a:r>
              <a:rPr lang="en-US" sz="1800" i="1" dirty="0" err="1">
                <a:latin typeface="+mj-lt"/>
                <a:cs typeface="Quire Sans" panose="020B0502040400020003" pitchFamily="34" charset="0"/>
              </a:rPr>
              <a:t>Seulement</a:t>
            </a:r>
            <a:r>
              <a:rPr lang="en-US" sz="1800" i="1" dirty="0">
                <a:latin typeface="+mj-lt"/>
                <a:cs typeface="Quire Sans" panose="020B0502040400020003" pitchFamily="34" charset="0"/>
              </a:rPr>
              <a:t> Un Nom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+mj-lt"/>
                <a:cs typeface="Quire Sans" panose="020B0502040400020003" pitchFamily="34" charset="0"/>
              </a:rPr>
              <a:t>More In Common Than Just A Name </a:t>
            </a:r>
            <a:endParaRPr lang="en-US" sz="6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F76E0C0-5202-48B2-9D86-FF9A8F8CF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16688"/>
          <a:stretch/>
        </p:blipFill>
        <p:spPr bwMode="auto">
          <a:xfrm>
            <a:off x="3947112" y="218448"/>
            <a:ext cx="2158722" cy="215872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897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icture 2" descr="Senegal - ArcGIS StoryMaps">
            <a:extLst>
              <a:ext uri="{FF2B5EF4-FFF2-40B4-BE49-F238E27FC236}">
                <a16:creationId xmlns:a16="http://schemas.microsoft.com/office/drawing/2014/main" id="{3CAEF40D-F705-44EB-8A17-6A7E31F0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509" y="556541"/>
            <a:ext cx="7048982" cy="574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234F81A-39B7-43EE-A47F-5FB86BD923F1}"/>
              </a:ext>
            </a:extLst>
          </p:cNvPr>
          <p:cNvSpPr/>
          <p:nvPr/>
        </p:nvSpPr>
        <p:spPr>
          <a:xfrm>
            <a:off x="2405093" y="1704049"/>
            <a:ext cx="895646" cy="339236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98DCBC7-E249-4D06-B106-31BBE096872F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Where is Saint Louis, Senegal?</a:t>
            </a:r>
          </a:p>
        </p:txBody>
      </p:sp>
    </p:spTree>
    <p:extLst>
      <p:ext uri="{BB962C8B-B14F-4D97-AF65-F5344CB8AC3E}">
        <p14:creationId xmlns:p14="http://schemas.microsoft.com/office/powerpoint/2010/main" val="39806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nline Media 2" title="Senegal video">
            <a:hlinkClick r:id="" action="ppaction://media"/>
            <a:extLst>
              <a:ext uri="{FF2B5EF4-FFF2-40B4-BE49-F238E27FC236}">
                <a16:creationId xmlns:a16="http://schemas.microsoft.com/office/drawing/2014/main" id="{607F3123-DA9D-48C2-991E-D598A1A63DF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806177"/>
            <a:ext cx="6096000" cy="3429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D07139-636E-4AF7-91ED-645BC89E43B2}"/>
              </a:ext>
            </a:extLst>
          </p:cNvPr>
          <p:cNvSpPr txBox="1"/>
          <p:nvPr/>
        </p:nvSpPr>
        <p:spPr>
          <a:xfrm>
            <a:off x="2050173" y="879120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Senegal</a:t>
            </a:r>
          </a:p>
        </p:txBody>
      </p:sp>
    </p:spTree>
    <p:extLst>
      <p:ext uri="{BB962C8B-B14F-4D97-AF65-F5344CB8AC3E}">
        <p14:creationId xmlns:p14="http://schemas.microsoft.com/office/powerpoint/2010/main" val="18492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-72887" y="914180"/>
            <a:ext cx="12337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Quire Sans" panose="020B0502040400020003" pitchFamily="34" charset="0"/>
                <a:cs typeface="Quire Sans" panose="020B0502040400020003" pitchFamily="34" charset="0"/>
              </a:rPr>
              <a:t>Which one of these locations is not in Saint-Louis, Senegal?</a:t>
            </a:r>
          </a:p>
        </p:txBody>
      </p:sp>
      <p:pic>
        <p:nvPicPr>
          <p:cNvPr id="1026" name="Picture 2" descr="https://newswhistle.com/wp-content/uploads/2017/07/saint-louis-bridge-senegal.jpg">
            <a:extLst>
              <a:ext uri="{FF2B5EF4-FFF2-40B4-BE49-F238E27FC236}">
                <a16:creationId xmlns:a16="http://schemas.microsoft.com/office/drawing/2014/main" id="{CC560314-814E-45E4-B687-B90D8E024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8"/>
          <a:stretch/>
        </p:blipFill>
        <p:spPr bwMode="auto">
          <a:xfrm>
            <a:off x="1102762" y="1939117"/>
            <a:ext cx="3628818" cy="186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aston Berger University. Photo credit: Gaston Berger University">
            <a:extLst>
              <a:ext uri="{FF2B5EF4-FFF2-40B4-BE49-F238E27FC236}">
                <a16:creationId xmlns:a16="http://schemas.microsoft.com/office/drawing/2014/main" id="{2EB1C3CF-AC39-4C3F-9F4C-6D286D00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773" y="4145545"/>
            <a:ext cx="3384316" cy="210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britannica.com/69/151669-050-A6EB7F8E/Gateway-Arch-west-bank-Mississippi-River-Missouri.jpg">
            <a:extLst>
              <a:ext uri="{FF2B5EF4-FFF2-40B4-BE49-F238E27FC236}">
                <a16:creationId xmlns:a16="http://schemas.microsoft.com/office/drawing/2014/main" id="{F67A2654-6C70-4064-8F32-B43BD7EF5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773" y="1921165"/>
            <a:ext cx="3384316" cy="186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e collection of Senegalese businessman Amadou Diaw, pictured here at his house, highlights the Senegal's rich and deep photography tradition.">
            <a:extLst>
              <a:ext uri="{FF2B5EF4-FFF2-40B4-BE49-F238E27FC236}">
                <a16:creationId xmlns:a16="http://schemas.microsoft.com/office/drawing/2014/main" id="{14AAF9A0-45C4-4C99-AF17-E441F41E0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81" y="4052743"/>
            <a:ext cx="369118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B9DD85-5E1C-4C4B-8E28-746295AAF869}"/>
              </a:ext>
            </a:extLst>
          </p:cNvPr>
          <p:cNvSpPr txBox="1"/>
          <p:nvPr/>
        </p:nvSpPr>
        <p:spPr>
          <a:xfrm>
            <a:off x="3875712" y="3096796"/>
            <a:ext cx="1359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#1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7D17AF-665F-4034-94B6-B895EECFC6A5}"/>
              </a:ext>
            </a:extLst>
          </p:cNvPr>
          <p:cNvSpPr txBox="1"/>
          <p:nvPr/>
        </p:nvSpPr>
        <p:spPr>
          <a:xfrm>
            <a:off x="8675613" y="3098054"/>
            <a:ext cx="1359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#2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F2E727-1193-4966-A225-932FE5C855B4}"/>
              </a:ext>
            </a:extLst>
          </p:cNvPr>
          <p:cNvSpPr txBox="1"/>
          <p:nvPr/>
        </p:nvSpPr>
        <p:spPr>
          <a:xfrm>
            <a:off x="3918505" y="5539994"/>
            <a:ext cx="1359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#3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FB9958-28A2-4AE3-B5DF-C693D512BACA}"/>
              </a:ext>
            </a:extLst>
          </p:cNvPr>
          <p:cNvSpPr txBox="1"/>
          <p:nvPr/>
        </p:nvSpPr>
        <p:spPr>
          <a:xfrm>
            <a:off x="8675613" y="5478267"/>
            <a:ext cx="1359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1087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Lyon, France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B4CD-9F65-4973-B707-A27BB27E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845" y="935640"/>
            <a:ext cx="4974771" cy="58221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Interesting</a:t>
            </a:r>
            <a:r>
              <a:rPr lang="en-US" dirty="0"/>
              <a:t> </a:t>
            </a: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Facts</a:t>
            </a:r>
          </a:p>
          <a:p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C41D15-0DAB-4966-97B2-F3F8C4A35E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r="16600"/>
          <a:stretch/>
        </p:blipFill>
        <p:spPr>
          <a:xfrm>
            <a:off x="4170027" y="90839"/>
            <a:ext cx="2204829" cy="2204829"/>
          </a:xfrm>
          <a:prstGeom prst="flowChartConnector">
            <a:avLst/>
          </a:prstGeom>
        </p:spPr>
      </p:pic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31FC782B-0441-4EF2-A63B-B43646846D65}"/>
              </a:ext>
            </a:extLst>
          </p:cNvPr>
          <p:cNvSpPr/>
          <p:nvPr/>
        </p:nvSpPr>
        <p:spPr>
          <a:xfrm>
            <a:off x="6452392" y="1775581"/>
            <a:ext cx="4737839" cy="1221851"/>
          </a:xfrm>
          <a:prstGeom prst="roundRect">
            <a:avLst>
              <a:gd name="adj" fmla="val 48905"/>
            </a:avLst>
          </a:prstGeom>
          <a:solidFill>
            <a:srgbClr val="00239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cs typeface="Quire Sans" panose="020B0502040204020203" pitchFamily="34" charset="0"/>
              </a:rPr>
              <a:t>Lyon is the third largest city in France</a:t>
            </a:r>
          </a:p>
        </p:txBody>
      </p: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8CAF82DE-8154-46CA-B0FE-4D0EA379DC17}"/>
              </a:ext>
            </a:extLst>
          </p:cNvPr>
          <p:cNvGrpSpPr/>
          <p:nvPr/>
        </p:nvGrpSpPr>
        <p:grpSpPr>
          <a:xfrm>
            <a:off x="7151810" y="3240711"/>
            <a:ext cx="4846532" cy="1221851"/>
            <a:chOff x="7151810" y="3523786"/>
            <a:chExt cx="4846532" cy="1221851"/>
          </a:xfrm>
          <a:solidFill>
            <a:schemeClr val="tx1"/>
          </a:solidFill>
        </p:grpSpPr>
        <p:sp>
          <p:nvSpPr>
            <p:cNvPr id="365" name="Rectangle: Rounded Corners 364">
              <a:extLst>
                <a:ext uri="{FF2B5EF4-FFF2-40B4-BE49-F238E27FC236}">
                  <a16:creationId xmlns:a16="http://schemas.microsoft.com/office/drawing/2014/main" id="{A63B0321-E346-4885-A963-2E54F9E077ED}"/>
                </a:ext>
              </a:extLst>
            </p:cNvPr>
            <p:cNvSpPr/>
            <p:nvPr/>
          </p:nvSpPr>
          <p:spPr>
            <a:xfrm>
              <a:off x="7151810" y="3523786"/>
              <a:ext cx="4846532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42896410-5D37-42D0-95CD-F2CD8A2A17BF}"/>
                </a:ext>
              </a:extLst>
            </p:cNvPr>
            <p:cNvSpPr txBox="1"/>
            <p:nvPr/>
          </p:nvSpPr>
          <p:spPr>
            <a:xfrm>
              <a:off x="7862788" y="3777868"/>
              <a:ext cx="342457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cs typeface="Quire Sans" panose="020B0502040204020203" pitchFamily="34" charset="0"/>
                </a:rPr>
                <a:t>The city is known for its cuisine and gastronomy</a:t>
              </a:r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3B1A7880-4FF4-49CC-BF33-6F3BCCA79B7A}"/>
              </a:ext>
            </a:extLst>
          </p:cNvPr>
          <p:cNvGrpSpPr/>
          <p:nvPr/>
        </p:nvGrpSpPr>
        <p:grpSpPr>
          <a:xfrm>
            <a:off x="6330586" y="4700040"/>
            <a:ext cx="4897818" cy="1221851"/>
            <a:chOff x="6330586" y="5068840"/>
            <a:chExt cx="4897818" cy="1221851"/>
          </a:xfrm>
          <a:solidFill>
            <a:srgbClr val="ED1C24"/>
          </a:solidFill>
        </p:grpSpPr>
        <p:sp>
          <p:nvSpPr>
            <p:cNvPr id="368" name="Rectangle: Rounded Corners 367">
              <a:extLst>
                <a:ext uri="{FF2B5EF4-FFF2-40B4-BE49-F238E27FC236}">
                  <a16:creationId xmlns:a16="http://schemas.microsoft.com/office/drawing/2014/main" id="{06C8E623-80B3-40AD-ABC7-CE75D6216395}"/>
                </a:ext>
              </a:extLst>
            </p:cNvPr>
            <p:cNvSpPr/>
            <p:nvPr/>
          </p:nvSpPr>
          <p:spPr>
            <a:xfrm>
              <a:off x="6330586" y="5068840"/>
              <a:ext cx="4897818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80212D3E-4BA2-452F-9E3E-25DC32B6FB29}"/>
                </a:ext>
              </a:extLst>
            </p:cNvPr>
            <p:cNvSpPr txBox="1"/>
            <p:nvPr/>
          </p:nvSpPr>
          <p:spPr>
            <a:xfrm>
              <a:off x="6587708" y="5197206"/>
              <a:ext cx="44672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cs typeface="Quire Sans" panose="020B0502040204020203" pitchFamily="34" charset="0"/>
                </a:rPr>
                <a:t>During the Renaissance, the city's development was driven by the silk trade</a:t>
              </a:r>
              <a:endParaRPr lang="en-US" b="1" dirty="0">
                <a:cs typeface="Quire Sans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208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12F49C-616E-434A-8BE8-5D8130CCC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951" y="827817"/>
            <a:ext cx="8224098" cy="5202365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98DCBC7-E249-4D06-B106-31BBE096872F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Where is Lyon,    France?</a:t>
            </a:r>
          </a:p>
        </p:txBody>
      </p:sp>
    </p:spTree>
    <p:extLst>
      <p:ext uri="{BB962C8B-B14F-4D97-AF65-F5344CB8AC3E}">
        <p14:creationId xmlns:p14="http://schemas.microsoft.com/office/powerpoint/2010/main" val="30601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nline Media 1" title="Lyon, France (4K)">
            <a:hlinkClick r:id="" action="ppaction://media"/>
            <a:extLst>
              <a:ext uri="{FF2B5EF4-FFF2-40B4-BE49-F238E27FC236}">
                <a16:creationId xmlns:a16="http://schemas.microsoft.com/office/drawing/2014/main" id="{DD46BFFA-9570-46BE-8E30-D346165F9A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38011" y="1402340"/>
            <a:ext cx="7367152" cy="41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8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Stuttgart, Germany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B4CD-9F65-4973-B707-A27BB27E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845" y="935640"/>
            <a:ext cx="4974771" cy="58221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>
                <a:latin typeface="Quire Sans" panose="020B0502040400020003" pitchFamily="34" charset="0"/>
                <a:cs typeface="Quire Sans" panose="020B0502040400020003" pitchFamily="34" charset="0"/>
              </a:rPr>
              <a:t>Stuttgart</a:t>
            </a:r>
            <a:r>
              <a:rPr lang="en-US" dirty="0"/>
              <a:t> is home to….</a:t>
            </a: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5BF38B-B3D4-4747-8423-1D7685C1A4CD}"/>
              </a:ext>
            </a:extLst>
          </p:cNvPr>
          <p:cNvSpPr/>
          <p:nvPr/>
        </p:nvSpPr>
        <p:spPr>
          <a:xfrm>
            <a:off x="6756206" y="1862106"/>
            <a:ext cx="3829082" cy="1221851"/>
          </a:xfrm>
          <a:prstGeom prst="roundRect">
            <a:avLst>
              <a:gd name="adj" fmla="val 48905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8B171C0D-4B87-4957-BD1A-44F492BBD0EC}"/>
              </a:ext>
            </a:extLst>
          </p:cNvPr>
          <p:cNvSpPr/>
          <p:nvPr/>
        </p:nvSpPr>
        <p:spPr>
          <a:xfrm>
            <a:off x="6756206" y="1862105"/>
            <a:ext cx="1228986" cy="1221851"/>
          </a:xfrm>
          <a:prstGeom prst="flowChartConnector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BA51DB-C3E4-449F-B889-92FE509B2519}"/>
              </a:ext>
            </a:extLst>
          </p:cNvPr>
          <p:cNvSpPr txBox="1"/>
          <p:nvPr/>
        </p:nvSpPr>
        <p:spPr>
          <a:xfrm>
            <a:off x="8305705" y="2149864"/>
            <a:ext cx="1959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Quire Sans" panose="020B0502040204020203" pitchFamily="34" charset="0"/>
                <a:cs typeface="Quire Sans" panose="020B0502040204020203" pitchFamily="34" charset="0"/>
              </a:rPr>
              <a:t>Porsche</a:t>
            </a:r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2D157811-F7D4-4AB4-AFA7-ED9E2BB2B319}"/>
              </a:ext>
            </a:extLst>
          </p:cNvPr>
          <p:cNvSpPr/>
          <p:nvPr/>
        </p:nvSpPr>
        <p:spPr>
          <a:xfrm>
            <a:off x="7622959" y="3361489"/>
            <a:ext cx="3829082" cy="1221851"/>
          </a:xfrm>
          <a:prstGeom prst="roundRect">
            <a:avLst>
              <a:gd name="adj" fmla="val 48905"/>
            </a:avLst>
          </a:prstGeom>
          <a:gradFill flip="none" rotWithShape="1">
            <a:gsLst>
              <a:gs pos="0">
                <a:srgbClr val="DD0000">
                  <a:shade val="30000"/>
                  <a:satMod val="115000"/>
                </a:srgbClr>
              </a:gs>
              <a:gs pos="50000">
                <a:srgbClr val="DD0000">
                  <a:shade val="67500"/>
                  <a:satMod val="115000"/>
                </a:srgbClr>
              </a:gs>
              <a:gs pos="100000">
                <a:srgbClr val="DD00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Flowchart: Connector 362">
            <a:extLst>
              <a:ext uri="{FF2B5EF4-FFF2-40B4-BE49-F238E27FC236}">
                <a16:creationId xmlns:a16="http://schemas.microsoft.com/office/drawing/2014/main" id="{010F121B-2BEB-48BA-999E-EB847962A6BB}"/>
              </a:ext>
            </a:extLst>
          </p:cNvPr>
          <p:cNvSpPr/>
          <p:nvPr/>
        </p:nvSpPr>
        <p:spPr>
          <a:xfrm>
            <a:off x="7622959" y="3361488"/>
            <a:ext cx="1228986" cy="1221851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26E9E355-70F8-4315-A682-7A1C4EEF6B01}"/>
              </a:ext>
            </a:extLst>
          </p:cNvPr>
          <p:cNvSpPr txBox="1"/>
          <p:nvPr/>
        </p:nvSpPr>
        <p:spPr>
          <a:xfrm>
            <a:off x="9172458" y="3649247"/>
            <a:ext cx="1959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Quire Sans" panose="020B0502040204020203" pitchFamily="34" charset="0"/>
                <a:cs typeface="Quire Sans" panose="020B0502040204020203" pitchFamily="34" charset="0"/>
              </a:rPr>
              <a:t>Audi</a:t>
            </a:r>
          </a:p>
        </p:txBody>
      </p:sp>
      <p:sp>
        <p:nvSpPr>
          <p:cNvPr id="365" name="Rectangle: Rounded Corners 364">
            <a:extLst>
              <a:ext uri="{FF2B5EF4-FFF2-40B4-BE49-F238E27FC236}">
                <a16:creationId xmlns:a16="http://schemas.microsoft.com/office/drawing/2014/main" id="{38BA629E-F79A-48D4-AE5E-A32EC96D44C0}"/>
              </a:ext>
            </a:extLst>
          </p:cNvPr>
          <p:cNvSpPr/>
          <p:nvPr/>
        </p:nvSpPr>
        <p:spPr>
          <a:xfrm>
            <a:off x="6761594" y="4898268"/>
            <a:ext cx="3829082" cy="1221851"/>
          </a:xfrm>
          <a:prstGeom prst="roundRect">
            <a:avLst>
              <a:gd name="adj" fmla="val 48905"/>
            </a:avLst>
          </a:prstGeom>
          <a:gradFill flip="none" rotWithShape="1">
            <a:gsLst>
              <a:gs pos="0">
                <a:srgbClr val="FFCE00">
                  <a:shade val="30000"/>
                  <a:satMod val="115000"/>
                </a:srgbClr>
              </a:gs>
              <a:gs pos="50000">
                <a:srgbClr val="FFCE00">
                  <a:shade val="67500"/>
                  <a:satMod val="115000"/>
                </a:srgbClr>
              </a:gs>
              <a:gs pos="100000">
                <a:srgbClr val="FFCE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Flowchart: Connector 365">
            <a:extLst>
              <a:ext uri="{FF2B5EF4-FFF2-40B4-BE49-F238E27FC236}">
                <a16:creationId xmlns:a16="http://schemas.microsoft.com/office/drawing/2014/main" id="{DCE94CED-CF83-487F-90B4-7A66EBAF7245}"/>
              </a:ext>
            </a:extLst>
          </p:cNvPr>
          <p:cNvSpPr/>
          <p:nvPr/>
        </p:nvSpPr>
        <p:spPr>
          <a:xfrm>
            <a:off x="6761594" y="4898267"/>
            <a:ext cx="1228986" cy="1221851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F322D2E1-5542-4736-B3D2-7FA17F944C7E}"/>
              </a:ext>
            </a:extLst>
          </p:cNvPr>
          <p:cNvSpPr txBox="1"/>
          <p:nvPr/>
        </p:nvSpPr>
        <p:spPr>
          <a:xfrm>
            <a:off x="8311093" y="5186026"/>
            <a:ext cx="1959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Quire Sans" panose="020B0502040204020203" pitchFamily="34" charset="0"/>
                <a:cs typeface="Quire Sans" panose="020B0502040204020203" pitchFamily="34" charset="0"/>
              </a:rPr>
              <a:t>BMW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EB0151-B6A1-40A2-AA82-C4EF09D5C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62" y="155170"/>
            <a:ext cx="2720198" cy="268737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69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62" grpId="0" animBg="1"/>
      <p:bldP spid="364" grpId="0"/>
      <p:bldP spid="365" grpId="0" animBg="1"/>
      <p:bldP spid="36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C873B-7EBD-47FE-AFCD-A39549D78195}"/>
              </a:ext>
            </a:extLst>
          </p:cNvPr>
          <p:cNvSpPr txBox="1"/>
          <p:nvPr/>
        </p:nvSpPr>
        <p:spPr>
          <a:xfrm>
            <a:off x="3416104" y="431985"/>
            <a:ext cx="535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re Sans" panose="020B0502040400020003" pitchFamily="34" charset="0"/>
                <a:cs typeface="Quire Sans" panose="020B0502040400020003" pitchFamily="34" charset="0"/>
              </a:rPr>
              <a:t>Lyon, France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FE60A7-865C-479A-A5E8-92A5C52AEE0E}"/>
              </a:ext>
            </a:extLst>
          </p:cNvPr>
          <p:cNvSpPr/>
          <p:nvPr/>
        </p:nvSpPr>
        <p:spPr>
          <a:xfrm>
            <a:off x="3206127" y="2492771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395">
                  <a:shade val="30000"/>
                  <a:satMod val="115000"/>
                </a:srgbClr>
              </a:gs>
              <a:gs pos="50000">
                <a:srgbClr val="002395">
                  <a:shade val="67500"/>
                  <a:satMod val="115000"/>
                </a:srgbClr>
              </a:gs>
              <a:gs pos="100000">
                <a:srgbClr val="002395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kern="1200" dirty="0">
                <a:solidFill>
                  <a:schemeClr val="tx1"/>
                </a:solidFill>
                <a:latin typeface="Berlin Sans FB" panose="020E0602020502020306" pitchFamily="34" charset="0"/>
              </a:rPr>
              <a:t>Southern France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F977684-AC23-4FA2-B658-83FF7634B183}"/>
              </a:ext>
            </a:extLst>
          </p:cNvPr>
          <p:cNvSpPr/>
          <p:nvPr/>
        </p:nvSpPr>
        <p:spPr>
          <a:xfrm>
            <a:off x="6233612" y="2492771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D1C24">
                  <a:shade val="30000"/>
                  <a:satMod val="115000"/>
                </a:srgbClr>
              </a:gs>
              <a:gs pos="50000">
                <a:srgbClr val="ED1C24">
                  <a:shade val="67500"/>
                  <a:satMod val="115000"/>
                </a:srgbClr>
              </a:gs>
              <a:gs pos="100000">
                <a:srgbClr val="ED1C24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308962"/>
              <a:satOff val="-4011"/>
              <a:lumOff val="261"/>
              <a:alphaOff val="0"/>
            </a:schemeClr>
          </a:fillRef>
          <a:effectRef idx="0">
            <a:schemeClr val="accent5">
              <a:hueOff val="-2308962"/>
              <a:satOff val="-4011"/>
              <a:lumOff val="2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Northern France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D1A44C5-80EA-4330-98F5-CA7E6A19182C}"/>
              </a:ext>
            </a:extLst>
          </p:cNvPr>
          <p:cNvSpPr/>
          <p:nvPr/>
        </p:nvSpPr>
        <p:spPr>
          <a:xfrm>
            <a:off x="3206127" y="4419353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617924"/>
              <a:satOff val="-8021"/>
              <a:lumOff val="523"/>
              <a:alphaOff val="0"/>
            </a:schemeClr>
          </a:fillRef>
          <a:effectRef idx="0">
            <a:schemeClr val="accent5">
              <a:hueOff val="-4617924"/>
              <a:satOff val="-8021"/>
              <a:lumOff val="52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Western France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0421700-31C7-4289-9EA0-349D61682F3D}"/>
              </a:ext>
            </a:extLst>
          </p:cNvPr>
          <p:cNvSpPr/>
          <p:nvPr/>
        </p:nvSpPr>
        <p:spPr>
          <a:xfrm>
            <a:off x="6233612" y="4419353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lumOff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926885"/>
              <a:satOff val="-12032"/>
              <a:lumOff val="784"/>
              <a:alphaOff val="0"/>
            </a:schemeClr>
          </a:fillRef>
          <a:effectRef idx="0">
            <a:schemeClr val="accent5">
              <a:hueOff val="-6926885"/>
              <a:satOff val="-12032"/>
              <a:lumOff val="7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Eastern France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80098" y="1415098"/>
            <a:ext cx="12031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In which part of France is Lyon located?</a:t>
            </a:r>
          </a:p>
        </p:txBody>
      </p:sp>
    </p:spTree>
    <p:extLst>
      <p:ext uri="{BB962C8B-B14F-4D97-AF65-F5344CB8AC3E}">
        <p14:creationId xmlns:p14="http://schemas.microsoft.com/office/powerpoint/2010/main" val="192984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Suwa</a:t>
            </a:r>
            <a:r>
              <a:rPr lang="en-US" dirty="0"/>
              <a:t>, Japan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B4CD-9F65-4973-B707-A27BB27E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845" y="935640"/>
            <a:ext cx="4974771" cy="58221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Interesting</a:t>
            </a:r>
            <a:r>
              <a:rPr lang="en-US" dirty="0"/>
              <a:t> </a:t>
            </a: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Facts</a:t>
            </a:r>
          </a:p>
          <a:p>
            <a:endParaRPr lang="en-US" dirty="0"/>
          </a:p>
        </p:txBody>
      </p:sp>
      <p:pic>
        <p:nvPicPr>
          <p:cNvPr id="3074" name="Picture 2" descr="upload.wikimedia.org/wikipedia/en/thumb/9/9e/Fl...">
            <a:extLst>
              <a:ext uri="{FF2B5EF4-FFF2-40B4-BE49-F238E27FC236}">
                <a16:creationId xmlns:a16="http://schemas.microsoft.com/office/drawing/2014/main" id="{4D069816-A89C-410E-BB49-C00EA667E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4241032" y="177453"/>
            <a:ext cx="2184390" cy="218439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1" name="Group 360">
            <a:extLst>
              <a:ext uri="{FF2B5EF4-FFF2-40B4-BE49-F238E27FC236}">
                <a16:creationId xmlns:a16="http://schemas.microsoft.com/office/drawing/2014/main" id="{802C3D5B-90B1-421F-B721-34D0918D46A4}"/>
              </a:ext>
            </a:extLst>
          </p:cNvPr>
          <p:cNvGrpSpPr/>
          <p:nvPr/>
        </p:nvGrpSpPr>
        <p:grpSpPr>
          <a:xfrm>
            <a:off x="6452392" y="2058656"/>
            <a:ext cx="4812647" cy="1221851"/>
            <a:chOff x="6452392" y="1944356"/>
            <a:chExt cx="4812647" cy="1221851"/>
          </a:xfrm>
        </p:grpSpPr>
        <p:sp>
          <p:nvSpPr>
            <p:cNvPr id="362" name="Rectangle: Rounded Corners 361">
              <a:extLst>
                <a:ext uri="{FF2B5EF4-FFF2-40B4-BE49-F238E27FC236}">
                  <a16:creationId xmlns:a16="http://schemas.microsoft.com/office/drawing/2014/main" id="{FC015467-B4A8-4402-A478-A88675B5D09E}"/>
                </a:ext>
              </a:extLst>
            </p:cNvPr>
            <p:cNvSpPr/>
            <p:nvPr/>
          </p:nvSpPr>
          <p:spPr>
            <a:xfrm>
              <a:off x="6452392" y="1944356"/>
              <a:ext cx="4737839" cy="1221851"/>
            </a:xfrm>
            <a:prstGeom prst="roundRect">
              <a:avLst>
                <a:gd name="adj" fmla="val 48905"/>
              </a:avLst>
            </a:prstGeom>
            <a:solidFill>
              <a:srgbClr val="BC002D"/>
            </a:solidFill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TextBox 362">
              <a:extLst>
                <a:ext uri="{FF2B5EF4-FFF2-40B4-BE49-F238E27FC236}">
                  <a16:creationId xmlns:a16="http://schemas.microsoft.com/office/drawing/2014/main" id="{2783F208-D5A8-4814-A94B-5260132F9A2C}"/>
                </a:ext>
              </a:extLst>
            </p:cNvPr>
            <p:cNvSpPr txBox="1"/>
            <p:nvPr/>
          </p:nvSpPr>
          <p:spPr>
            <a:xfrm>
              <a:off x="6588335" y="2356521"/>
              <a:ext cx="4676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cs typeface="Quire Sans" panose="020B0502040204020203" pitchFamily="34" charset="0"/>
                </a:rPr>
                <a:t>Suwa</a:t>
              </a:r>
              <a:r>
                <a:rPr lang="en-US" b="1" dirty="0">
                  <a:cs typeface="Quire Sans" panose="020B0502040204020203" pitchFamily="34" charset="0"/>
                </a:rPr>
                <a:t> is known for its abundant hot springs</a:t>
              </a:r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49523CB3-1C97-4F6B-9FC3-8F12D6D1A161}"/>
              </a:ext>
            </a:extLst>
          </p:cNvPr>
          <p:cNvGrpSpPr/>
          <p:nvPr/>
        </p:nvGrpSpPr>
        <p:grpSpPr>
          <a:xfrm>
            <a:off x="7151810" y="3523786"/>
            <a:ext cx="4846532" cy="1221851"/>
            <a:chOff x="7151810" y="3523786"/>
            <a:chExt cx="4846532" cy="1221851"/>
          </a:xfrm>
        </p:grpSpPr>
        <p:sp>
          <p:nvSpPr>
            <p:cNvPr id="365" name="Rectangle: Rounded Corners 364">
              <a:extLst>
                <a:ext uri="{FF2B5EF4-FFF2-40B4-BE49-F238E27FC236}">
                  <a16:creationId xmlns:a16="http://schemas.microsoft.com/office/drawing/2014/main" id="{DF0595B2-043C-4DB2-BC21-39EA7E4CB522}"/>
                </a:ext>
              </a:extLst>
            </p:cNvPr>
            <p:cNvSpPr/>
            <p:nvPr/>
          </p:nvSpPr>
          <p:spPr>
            <a:xfrm>
              <a:off x="7151810" y="3523786"/>
              <a:ext cx="4846532" cy="1221851"/>
            </a:xfrm>
            <a:prstGeom prst="roundRect">
              <a:avLst>
                <a:gd name="adj" fmla="val 48905"/>
              </a:avLst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9536EFAD-BDF2-4C68-B414-5617E9E20A41}"/>
                </a:ext>
              </a:extLst>
            </p:cNvPr>
            <p:cNvSpPr txBox="1"/>
            <p:nvPr/>
          </p:nvSpPr>
          <p:spPr>
            <a:xfrm>
              <a:off x="7208187" y="3534546"/>
              <a:ext cx="47337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rgbClr val="212121"/>
                  </a:solidFill>
                  <a:effectLst/>
                  <a:latin typeface="Calibri" panose="020F0502020204030204" pitchFamily="34" charset="0"/>
                </a:rPr>
                <a:t>The Missouri Botanical Garden houses gifts (Yukimi lantern and teahouse) from the </a:t>
              </a:r>
              <a:r>
                <a:rPr lang="en-US" b="1" i="0" dirty="0" err="1">
                  <a:solidFill>
                    <a:srgbClr val="212121"/>
                  </a:solidFill>
                  <a:effectLst/>
                  <a:latin typeface="Calibri" panose="020F0502020204030204" pitchFamily="34" charset="0"/>
                </a:rPr>
                <a:t>Suwa</a:t>
              </a:r>
              <a:r>
                <a:rPr lang="en-US" b="1" i="0" dirty="0">
                  <a:solidFill>
                    <a:srgbClr val="212121"/>
                  </a:solidFill>
                  <a:effectLst/>
                  <a:latin typeface="Calibri" panose="020F0502020204030204" pitchFamily="34" charset="0"/>
                </a:rPr>
                <a:t> delegation to St. Louis from 1977 in the Japanese Garden</a:t>
              </a:r>
              <a:endParaRPr lang="en-US" b="1" dirty="0">
                <a:solidFill>
                  <a:schemeClr val="bg1"/>
                </a:solidFill>
                <a:cs typeface="Quire Sans" panose="020B0502040204020203" pitchFamily="34" charset="0"/>
              </a:endParaRPr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F8758A43-83EE-4E81-9297-4056B9A5AC49}"/>
              </a:ext>
            </a:extLst>
          </p:cNvPr>
          <p:cNvGrpSpPr/>
          <p:nvPr/>
        </p:nvGrpSpPr>
        <p:grpSpPr>
          <a:xfrm>
            <a:off x="6330586" y="4983115"/>
            <a:ext cx="4897818" cy="1221851"/>
            <a:chOff x="6330586" y="5068840"/>
            <a:chExt cx="4897818" cy="1221851"/>
          </a:xfrm>
        </p:grpSpPr>
        <p:sp>
          <p:nvSpPr>
            <p:cNvPr id="368" name="Rectangle: Rounded Corners 367">
              <a:extLst>
                <a:ext uri="{FF2B5EF4-FFF2-40B4-BE49-F238E27FC236}">
                  <a16:creationId xmlns:a16="http://schemas.microsoft.com/office/drawing/2014/main" id="{8BA47A1D-0BEE-4964-846C-224F1BE4A5D2}"/>
                </a:ext>
              </a:extLst>
            </p:cNvPr>
            <p:cNvSpPr/>
            <p:nvPr/>
          </p:nvSpPr>
          <p:spPr>
            <a:xfrm>
              <a:off x="6330586" y="5068840"/>
              <a:ext cx="4897818" cy="1221851"/>
            </a:xfrm>
            <a:prstGeom prst="roundRect">
              <a:avLst>
                <a:gd name="adj" fmla="val 48905"/>
              </a:avLst>
            </a:prstGeom>
            <a:solidFill>
              <a:srgbClr val="BC002D"/>
            </a:solidFill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3895D865-AA61-4B7C-9E7C-993CA555F500}"/>
                </a:ext>
              </a:extLst>
            </p:cNvPr>
            <p:cNvSpPr txBox="1"/>
            <p:nvPr/>
          </p:nvSpPr>
          <p:spPr>
            <a:xfrm>
              <a:off x="6545892" y="5361754"/>
              <a:ext cx="44672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cs typeface="Quire Sans" panose="020B0502040204020203" pitchFamily="34" charset="0"/>
                </a:rPr>
                <a:t>Suwa</a:t>
              </a:r>
              <a:r>
                <a:rPr lang="en-US" b="1" dirty="0">
                  <a:cs typeface="Quire Sans" panose="020B0502040204020203" pitchFamily="34" charset="0"/>
                </a:rPr>
                <a:t> is compared to Switzerland for its scenic mountainous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810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F6C72-5077-4B76-9B2D-432E6DC12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013" y="846487"/>
            <a:ext cx="8169974" cy="5165026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98DCBC7-E249-4D06-B106-31BBE096872F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Where is </a:t>
            </a:r>
            <a:r>
              <a:rPr lang="en-US" sz="3200" dirty="0" err="1">
                <a:latin typeface="Berlin Sans FB" panose="020E0602020502020306" pitchFamily="34" charset="0"/>
              </a:rPr>
              <a:t>Suwa</a:t>
            </a:r>
            <a:r>
              <a:rPr lang="en-US" sz="3200" dirty="0">
                <a:latin typeface="Berlin Sans FB" panose="020E0602020502020306" pitchFamily="34" charset="0"/>
              </a:rPr>
              <a:t>, Japan?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A712A-04CF-4367-8745-2DB2A92A6E8E}"/>
              </a:ext>
            </a:extLst>
          </p:cNvPr>
          <p:cNvSpPr txBox="1"/>
          <p:nvPr/>
        </p:nvSpPr>
        <p:spPr>
          <a:xfrm>
            <a:off x="5591700" y="3239472"/>
            <a:ext cx="666486" cy="261610"/>
          </a:xfrm>
          <a:prstGeom prst="rect">
            <a:avLst/>
          </a:prstGeom>
          <a:solidFill>
            <a:srgbClr val="D52B1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Suwa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2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nline Media 2" title="Suwa no kuni  four seasons">
            <a:hlinkClick r:id="" action="ppaction://media"/>
            <a:extLst>
              <a:ext uri="{FF2B5EF4-FFF2-40B4-BE49-F238E27FC236}">
                <a16:creationId xmlns:a16="http://schemas.microsoft.com/office/drawing/2014/main" id="{C920884B-B188-41B9-9BAE-ECBF6E13F1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88188" y="1564296"/>
            <a:ext cx="6615624" cy="3721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2EC818-6947-4363-96DD-A0203C23B215}"/>
              </a:ext>
            </a:extLst>
          </p:cNvPr>
          <p:cNvSpPr txBox="1"/>
          <p:nvPr/>
        </p:nvSpPr>
        <p:spPr>
          <a:xfrm>
            <a:off x="2722641" y="887221"/>
            <a:ext cx="1122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haroni" panose="020B0604020202020204" pitchFamily="2" charset="-79"/>
                <a:cs typeface="Aharoni" panose="020B0604020202020204" pitchFamily="2" charset="-79"/>
              </a:rPr>
              <a:t>Suwa</a:t>
            </a:r>
            <a:endParaRPr lang="en-US" sz="2800" b="1" dirty="0"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1236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C873B-7EBD-47FE-AFCD-A39549D78195}"/>
              </a:ext>
            </a:extLst>
          </p:cNvPr>
          <p:cNvSpPr txBox="1"/>
          <p:nvPr/>
        </p:nvSpPr>
        <p:spPr>
          <a:xfrm>
            <a:off x="3416104" y="431985"/>
            <a:ext cx="535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re Sans" panose="020B0502040400020003" pitchFamily="34" charset="0"/>
                <a:cs typeface="Quire Sans" panose="020B0502040400020003" pitchFamily="34" charset="0"/>
              </a:rPr>
              <a:t>Suwa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re Sans" panose="020B0502040400020003" pitchFamily="34" charset="0"/>
                <a:cs typeface="Quire Sans" panose="020B0502040400020003" pitchFamily="34" charset="0"/>
              </a:rPr>
              <a:t>, Japan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80098" y="1415098"/>
            <a:ext cx="1203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Below is a picture of Takashima Castle in </a:t>
            </a:r>
            <a:r>
              <a:rPr lang="en-US" sz="2800" dirty="0" err="1">
                <a:latin typeface="Quire Sans" panose="020B0502040400020003" pitchFamily="34" charset="0"/>
                <a:cs typeface="Quire Sans" panose="020B0502040400020003" pitchFamily="34" charset="0"/>
              </a:rPr>
              <a:t>Suwa</a:t>
            </a:r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. </a:t>
            </a:r>
          </a:p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What is this castle also known as?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7C1F6279-F4CC-4C75-BB87-E925B822C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86" y="2867476"/>
            <a:ext cx="4282580" cy="285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2A6B0F-0013-4DA3-A35F-B20D3AA43A14}"/>
              </a:ext>
            </a:extLst>
          </p:cNvPr>
          <p:cNvSpPr/>
          <p:nvPr/>
        </p:nvSpPr>
        <p:spPr>
          <a:xfrm>
            <a:off x="6060155" y="2761219"/>
            <a:ext cx="2331130" cy="1385829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395">
                  <a:shade val="30000"/>
                  <a:satMod val="115000"/>
                </a:srgbClr>
              </a:gs>
              <a:gs pos="50000">
                <a:srgbClr val="002395">
                  <a:shade val="67500"/>
                  <a:satMod val="115000"/>
                </a:srgbClr>
              </a:gs>
              <a:gs pos="100000">
                <a:srgbClr val="002395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Berlin Sans FB" panose="020E0602020502020306" pitchFamily="34" charset="0"/>
              </a:rPr>
              <a:t>The Lonely Castle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348337-A3C9-405D-8A4D-CB271AD230F2}"/>
              </a:ext>
            </a:extLst>
          </p:cNvPr>
          <p:cNvSpPr/>
          <p:nvPr/>
        </p:nvSpPr>
        <p:spPr>
          <a:xfrm>
            <a:off x="8666838" y="2761219"/>
            <a:ext cx="2331130" cy="1385829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D1C24">
                  <a:shade val="30000"/>
                  <a:satMod val="115000"/>
                </a:srgbClr>
              </a:gs>
              <a:gs pos="50000">
                <a:srgbClr val="ED1C24">
                  <a:shade val="67500"/>
                  <a:satMod val="115000"/>
                </a:srgbClr>
              </a:gs>
              <a:gs pos="100000">
                <a:srgbClr val="ED1C24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308962"/>
              <a:satOff val="-4011"/>
              <a:lumOff val="261"/>
              <a:alphaOff val="0"/>
            </a:schemeClr>
          </a:fillRef>
          <a:effectRef idx="0">
            <a:schemeClr val="accent5">
              <a:hueOff val="-2308962"/>
              <a:satOff val="-4011"/>
              <a:lumOff val="2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The Big Castle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9955E1E-32BA-4BA0-BB52-D64D45753355}"/>
              </a:ext>
            </a:extLst>
          </p:cNvPr>
          <p:cNvSpPr/>
          <p:nvPr/>
        </p:nvSpPr>
        <p:spPr>
          <a:xfrm>
            <a:off x="6057861" y="4410964"/>
            <a:ext cx="2331130" cy="1385829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617924"/>
              <a:satOff val="-8021"/>
              <a:lumOff val="523"/>
              <a:alphaOff val="0"/>
            </a:schemeClr>
          </a:fillRef>
          <a:effectRef idx="0">
            <a:schemeClr val="accent5">
              <a:hueOff val="-4617924"/>
              <a:satOff val="-8021"/>
              <a:lumOff val="52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lvl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The Floating Castle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7728EBE-FB57-42C2-959C-0DD96B3B3AB0}"/>
              </a:ext>
            </a:extLst>
          </p:cNvPr>
          <p:cNvSpPr/>
          <p:nvPr/>
        </p:nvSpPr>
        <p:spPr>
          <a:xfrm>
            <a:off x="8666838" y="4410964"/>
            <a:ext cx="2331130" cy="1385829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lumOff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926885"/>
              <a:satOff val="-12032"/>
              <a:lumOff val="784"/>
              <a:alphaOff val="0"/>
            </a:schemeClr>
          </a:fillRef>
          <a:effectRef idx="0">
            <a:schemeClr val="accent5">
              <a:hueOff val="-6926885"/>
              <a:satOff val="-12032"/>
              <a:lumOff val="7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The Old Castle</a:t>
            </a:r>
          </a:p>
        </p:txBody>
      </p:sp>
    </p:spTree>
    <p:extLst>
      <p:ext uri="{BB962C8B-B14F-4D97-AF65-F5344CB8AC3E}">
        <p14:creationId xmlns:p14="http://schemas.microsoft.com/office/powerpoint/2010/main" val="55908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Wuhan, China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B4CD-9F65-4973-B707-A27BB27E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395" y="645003"/>
            <a:ext cx="5311322" cy="8377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Quire Sans" panose="020B0502040400020003" pitchFamily="34" charset="0"/>
                <a:cs typeface="Quire Sans" panose="020B0502040400020003" pitchFamily="34" charset="0"/>
              </a:rPr>
              <a:t>Interesting Facts</a:t>
            </a:r>
            <a:endParaRPr lang="en-US" sz="1100" dirty="0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31FC782B-0441-4EF2-A63B-B43646846D65}"/>
              </a:ext>
            </a:extLst>
          </p:cNvPr>
          <p:cNvSpPr/>
          <p:nvPr/>
        </p:nvSpPr>
        <p:spPr>
          <a:xfrm>
            <a:off x="6452392" y="1775581"/>
            <a:ext cx="4737839" cy="1221851"/>
          </a:xfrm>
          <a:prstGeom prst="roundRect">
            <a:avLst>
              <a:gd name="adj" fmla="val 4890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Quire Sans" panose="020B0502040204020203" pitchFamily="34" charset="0"/>
              </a:rPr>
              <a:t>Wuhan was the capital of China in 1927</a:t>
            </a:r>
          </a:p>
        </p:txBody>
      </p: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8CAF82DE-8154-46CA-B0FE-4D0EA379DC17}"/>
              </a:ext>
            </a:extLst>
          </p:cNvPr>
          <p:cNvGrpSpPr/>
          <p:nvPr/>
        </p:nvGrpSpPr>
        <p:grpSpPr>
          <a:xfrm>
            <a:off x="7151810" y="3240711"/>
            <a:ext cx="4846532" cy="1221851"/>
            <a:chOff x="7151810" y="3523786"/>
            <a:chExt cx="4846532" cy="1221851"/>
          </a:xfrm>
          <a:solidFill>
            <a:srgbClr val="C20101"/>
          </a:solidFill>
        </p:grpSpPr>
        <p:sp>
          <p:nvSpPr>
            <p:cNvPr id="365" name="Rectangle: Rounded Corners 364">
              <a:extLst>
                <a:ext uri="{FF2B5EF4-FFF2-40B4-BE49-F238E27FC236}">
                  <a16:creationId xmlns:a16="http://schemas.microsoft.com/office/drawing/2014/main" id="{A63B0321-E346-4885-A963-2E54F9E077ED}"/>
                </a:ext>
              </a:extLst>
            </p:cNvPr>
            <p:cNvSpPr/>
            <p:nvPr/>
          </p:nvSpPr>
          <p:spPr>
            <a:xfrm>
              <a:off x="7151810" y="3523786"/>
              <a:ext cx="4846532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42896410-5D37-42D0-95CD-F2CD8A2A17BF}"/>
                </a:ext>
              </a:extLst>
            </p:cNvPr>
            <p:cNvSpPr txBox="1"/>
            <p:nvPr/>
          </p:nvSpPr>
          <p:spPr>
            <a:xfrm>
              <a:off x="7507299" y="3780768"/>
              <a:ext cx="4135554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cs typeface="Quire Sans" panose="020B0502040204020203" pitchFamily="34" charset="0"/>
                </a:rPr>
                <a:t>Wuhan is one of the largest university towns in the world</a:t>
              </a:r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3B1A7880-4FF4-49CC-BF33-6F3BCCA79B7A}"/>
              </a:ext>
            </a:extLst>
          </p:cNvPr>
          <p:cNvGrpSpPr/>
          <p:nvPr/>
        </p:nvGrpSpPr>
        <p:grpSpPr>
          <a:xfrm>
            <a:off x="6330586" y="4700040"/>
            <a:ext cx="4897818" cy="1221851"/>
            <a:chOff x="6330586" y="5068840"/>
            <a:chExt cx="4897818" cy="1221851"/>
          </a:xfrm>
          <a:solidFill>
            <a:schemeClr val="tx1"/>
          </a:solidFill>
        </p:grpSpPr>
        <p:sp>
          <p:nvSpPr>
            <p:cNvPr id="368" name="Rectangle: Rounded Corners 367">
              <a:extLst>
                <a:ext uri="{FF2B5EF4-FFF2-40B4-BE49-F238E27FC236}">
                  <a16:creationId xmlns:a16="http://schemas.microsoft.com/office/drawing/2014/main" id="{06C8E623-80B3-40AD-ABC7-CE75D6216395}"/>
                </a:ext>
              </a:extLst>
            </p:cNvPr>
            <p:cNvSpPr/>
            <p:nvPr/>
          </p:nvSpPr>
          <p:spPr>
            <a:xfrm>
              <a:off x="6330586" y="5068840"/>
              <a:ext cx="4897818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80212D3E-4BA2-452F-9E3E-25DC32B6FB29}"/>
                </a:ext>
              </a:extLst>
            </p:cNvPr>
            <p:cNvSpPr txBox="1"/>
            <p:nvPr/>
          </p:nvSpPr>
          <p:spPr>
            <a:xfrm>
              <a:off x="6545892" y="5319737"/>
              <a:ext cx="446720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cs typeface="Quire Sans" panose="020B0502040204020203" pitchFamily="34" charset="0"/>
                </a:rPr>
                <a:t>Wuhan hosts one of the world’s oldest operas in China</a:t>
              </a:r>
            </a:p>
          </p:txBody>
        </p:sp>
      </p:grpSp>
      <p:pic>
        <p:nvPicPr>
          <p:cNvPr id="4" name="Picture 4" descr="upload.wikimedia.org/wikipedia/commons/2/2e/Fla...">
            <a:extLst>
              <a:ext uri="{FF2B5EF4-FFF2-40B4-BE49-F238E27FC236}">
                <a16:creationId xmlns:a16="http://schemas.microsoft.com/office/drawing/2014/main" id="{901108A4-0F0D-42A8-8EAA-E3EB149F2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807" r="36274" b="6597"/>
          <a:stretch/>
        </p:blipFill>
        <p:spPr bwMode="auto">
          <a:xfrm>
            <a:off x="3891701" y="145671"/>
            <a:ext cx="2295860" cy="22958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092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27E80F2-A492-4F0C-9542-7DAD55C29E21}"/>
              </a:ext>
            </a:extLst>
          </p:cNvPr>
          <p:cNvGrpSpPr/>
          <p:nvPr/>
        </p:nvGrpSpPr>
        <p:grpSpPr>
          <a:xfrm>
            <a:off x="1724628" y="787790"/>
            <a:ext cx="8742743" cy="5233245"/>
            <a:chOff x="1436636" y="597103"/>
            <a:chExt cx="8742743" cy="523324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ED761B7-9DD2-4D8F-9A02-CD40DC7AA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6636" y="597103"/>
              <a:ext cx="8742743" cy="523324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F8204C7-D7A8-4875-8ED3-CCF420C855AA}"/>
                </a:ext>
              </a:extLst>
            </p:cNvPr>
            <p:cNvSpPr txBox="1"/>
            <p:nvPr/>
          </p:nvSpPr>
          <p:spPr>
            <a:xfrm>
              <a:off x="7321660" y="3470945"/>
              <a:ext cx="723384" cy="27699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Wuhan</a:t>
              </a: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98DCBC7-E249-4D06-B106-31BBE096872F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erlin Sans FB" panose="020E0602020502020306" pitchFamily="34" charset="0"/>
              </a:rPr>
              <a:t>Where is Wuhan, China?</a:t>
            </a:r>
          </a:p>
        </p:txBody>
      </p:sp>
    </p:spTree>
    <p:extLst>
      <p:ext uri="{BB962C8B-B14F-4D97-AF65-F5344CB8AC3E}">
        <p14:creationId xmlns:p14="http://schemas.microsoft.com/office/powerpoint/2010/main" val="30060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nline Media 1" title="The Journey ep6: Wuhan, Gateway to Hubei">
            <a:hlinkClick r:id="" action="ppaction://media"/>
            <a:extLst>
              <a:ext uri="{FF2B5EF4-FFF2-40B4-BE49-F238E27FC236}">
                <a16:creationId xmlns:a16="http://schemas.microsoft.com/office/drawing/2014/main" id="{93710ABF-430D-4A78-87EB-A1137BCB0A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92359" y="1434438"/>
            <a:ext cx="7417739" cy="417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7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C873B-7EBD-47FE-AFCD-A39549D78195}"/>
              </a:ext>
            </a:extLst>
          </p:cNvPr>
          <p:cNvSpPr txBox="1"/>
          <p:nvPr/>
        </p:nvSpPr>
        <p:spPr>
          <a:xfrm>
            <a:off x="3416104" y="431985"/>
            <a:ext cx="535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Wuhan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80098" y="1415098"/>
            <a:ext cx="120318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True or False:</a:t>
            </a:r>
          </a:p>
          <a:p>
            <a:pPr algn="ctr"/>
            <a:r>
              <a:rPr lang="en-US" sz="2400" b="0" i="0" dirty="0">
                <a:effectLst/>
                <a:latin typeface="Calibri" panose="020F0502020204030204" pitchFamily="34" charset="0"/>
              </a:rPr>
              <a:t>With its transportation networks, Wuhan is often referred to as the Chicago of China</a:t>
            </a:r>
            <a:endParaRPr lang="en-US" sz="2400" dirty="0"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2A6B0F-0013-4DA3-A35F-B20D3AA43A14}"/>
              </a:ext>
            </a:extLst>
          </p:cNvPr>
          <p:cNvSpPr/>
          <p:nvPr/>
        </p:nvSpPr>
        <p:spPr>
          <a:xfrm>
            <a:off x="2813616" y="3013548"/>
            <a:ext cx="2679895" cy="1674878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bg1"/>
                </a:solidFill>
                <a:latin typeface="Berlin Sans FB" panose="020E0602020502020306" pitchFamily="34" charset="0"/>
              </a:rPr>
              <a:t>True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348337-A3C9-405D-8A4D-CB271AD230F2}"/>
              </a:ext>
            </a:extLst>
          </p:cNvPr>
          <p:cNvSpPr/>
          <p:nvPr/>
        </p:nvSpPr>
        <p:spPr>
          <a:xfrm>
            <a:off x="6698491" y="3013548"/>
            <a:ext cx="2679895" cy="1674878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308962"/>
              <a:satOff val="-4011"/>
              <a:lumOff val="261"/>
              <a:alphaOff val="0"/>
            </a:schemeClr>
          </a:fillRef>
          <a:effectRef idx="0">
            <a:schemeClr val="accent5">
              <a:hueOff val="-2308962"/>
              <a:satOff val="-4011"/>
              <a:lumOff val="2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False</a:t>
            </a:r>
            <a:endParaRPr lang="en-US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58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San Luis Potosí, Mexico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122" name="Picture 2" descr="Flag of Mexico image and meaning Mexican flag - country flags">
            <a:extLst>
              <a:ext uri="{FF2B5EF4-FFF2-40B4-BE49-F238E27FC236}">
                <a16:creationId xmlns:a16="http://schemas.microsoft.com/office/drawing/2014/main" id="{078E7E42-06AF-4CAF-9AB9-DB0A945ED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r="21500"/>
          <a:stretch/>
        </p:blipFill>
        <p:spPr bwMode="auto">
          <a:xfrm>
            <a:off x="4162921" y="160778"/>
            <a:ext cx="2392387" cy="239238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" name="Content Placeholder 2">
            <a:extLst>
              <a:ext uri="{FF2B5EF4-FFF2-40B4-BE49-F238E27FC236}">
                <a16:creationId xmlns:a16="http://schemas.microsoft.com/office/drawing/2014/main" id="{CEF4333C-4FBB-4C78-8BA2-68CC80927719}"/>
              </a:ext>
            </a:extLst>
          </p:cNvPr>
          <p:cNvSpPr txBox="1">
            <a:spLocks/>
          </p:cNvSpPr>
          <p:nvPr/>
        </p:nvSpPr>
        <p:spPr>
          <a:xfrm>
            <a:off x="6667845" y="935640"/>
            <a:ext cx="4974771" cy="582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700">
                <a:latin typeface="Quire Sans" panose="020B0502040400020003" pitchFamily="34" charset="0"/>
                <a:cs typeface="Quire Sans" panose="020B0502040400020003" pitchFamily="34" charset="0"/>
              </a:rPr>
              <a:t>Interesting</a:t>
            </a:r>
            <a:r>
              <a:rPr lang="en-US"/>
              <a:t> </a:t>
            </a:r>
            <a:r>
              <a:rPr lang="en-US" sz="3700">
                <a:latin typeface="Quire Sans" panose="020B0502040400020003" pitchFamily="34" charset="0"/>
                <a:cs typeface="Quire Sans" panose="020B0502040400020003" pitchFamily="34" charset="0"/>
              </a:rPr>
              <a:t>Facts</a:t>
            </a:r>
          </a:p>
          <a:p>
            <a:endParaRPr lang="en-US" dirty="0"/>
          </a:p>
        </p:txBody>
      </p: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739791CC-3F9D-42FF-B404-AC33BA07161B}"/>
              </a:ext>
            </a:extLst>
          </p:cNvPr>
          <p:cNvGrpSpPr/>
          <p:nvPr/>
        </p:nvGrpSpPr>
        <p:grpSpPr>
          <a:xfrm>
            <a:off x="6445308" y="2021501"/>
            <a:ext cx="4737839" cy="1221851"/>
            <a:chOff x="6452392" y="1944356"/>
            <a:chExt cx="4737839" cy="1221851"/>
          </a:xfrm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91D6FCDD-3AC0-4ED9-A3E6-8BF055B8515C}"/>
                </a:ext>
              </a:extLst>
            </p:cNvPr>
            <p:cNvSpPr/>
            <p:nvPr/>
          </p:nvSpPr>
          <p:spPr>
            <a:xfrm>
              <a:off x="6452392" y="1944356"/>
              <a:ext cx="4737839" cy="1221851"/>
            </a:xfrm>
            <a:prstGeom prst="roundRect">
              <a:avLst>
                <a:gd name="adj" fmla="val 48905"/>
              </a:avLst>
            </a:prstGeom>
            <a:solidFill>
              <a:srgbClr val="006847"/>
            </a:solidFill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48BE52FC-FD3B-41D9-B674-7E8C44CA8895}"/>
                </a:ext>
              </a:extLst>
            </p:cNvPr>
            <p:cNvSpPr txBox="1"/>
            <p:nvPr/>
          </p:nvSpPr>
          <p:spPr>
            <a:xfrm>
              <a:off x="6513527" y="2235017"/>
              <a:ext cx="46767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cs typeface="Quire Sans" panose="020B0502040204020203" pitchFamily="34" charset="0"/>
                </a:rPr>
                <a:t>San Luis Potosí is rich in history and therefore has many tourist attractions</a:t>
              </a:r>
            </a:p>
          </p:txBody>
        </p:sp>
      </p:grpSp>
      <p:sp>
        <p:nvSpPr>
          <p:cNvPr id="366" name="Rectangle: Rounded Corners 365">
            <a:extLst>
              <a:ext uri="{FF2B5EF4-FFF2-40B4-BE49-F238E27FC236}">
                <a16:creationId xmlns:a16="http://schemas.microsoft.com/office/drawing/2014/main" id="{C570BB87-BF5C-4624-9180-72E75BC64F36}"/>
              </a:ext>
            </a:extLst>
          </p:cNvPr>
          <p:cNvSpPr/>
          <p:nvPr/>
        </p:nvSpPr>
        <p:spPr>
          <a:xfrm>
            <a:off x="7144726" y="3486631"/>
            <a:ext cx="4846532" cy="1221851"/>
          </a:xfrm>
          <a:prstGeom prst="roundRect">
            <a:avLst>
              <a:gd name="adj" fmla="val 48905"/>
            </a:avLst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cs typeface="Quire Sans" panose="020B0502040204020203" pitchFamily="34" charset="0"/>
              </a:rPr>
              <a:t>San Luis Potosí was a major gold and silver mining hub during the mid-16th to 19th centuries. </a:t>
            </a:r>
          </a:p>
        </p:txBody>
      </p: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12AD2496-7233-49B0-B675-71BE6F39D6E9}"/>
              </a:ext>
            </a:extLst>
          </p:cNvPr>
          <p:cNvGrpSpPr/>
          <p:nvPr/>
        </p:nvGrpSpPr>
        <p:grpSpPr>
          <a:xfrm>
            <a:off x="6323502" y="4945960"/>
            <a:ext cx="4897818" cy="1221851"/>
            <a:chOff x="6330586" y="5068840"/>
            <a:chExt cx="4897818" cy="1221851"/>
          </a:xfrm>
          <a:solidFill>
            <a:srgbClr val="CE1127"/>
          </a:solidFill>
        </p:grpSpPr>
        <p:sp>
          <p:nvSpPr>
            <p:cNvPr id="369" name="Rectangle: Rounded Corners 368">
              <a:extLst>
                <a:ext uri="{FF2B5EF4-FFF2-40B4-BE49-F238E27FC236}">
                  <a16:creationId xmlns:a16="http://schemas.microsoft.com/office/drawing/2014/main" id="{844A8712-0E90-461B-8853-B1B5505A0FD4}"/>
                </a:ext>
              </a:extLst>
            </p:cNvPr>
            <p:cNvSpPr/>
            <p:nvPr/>
          </p:nvSpPr>
          <p:spPr>
            <a:xfrm>
              <a:off x="6330586" y="5068840"/>
              <a:ext cx="4897818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TextBox 369">
              <a:extLst>
                <a:ext uri="{FF2B5EF4-FFF2-40B4-BE49-F238E27FC236}">
                  <a16:creationId xmlns:a16="http://schemas.microsoft.com/office/drawing/2014/main" id="{B0CC94BB-9CBD-4D69-9989-D643F325BDDC}"/>
                </a:ext>
              </a:extLst>
            </p:cNvPr>
            <p:cNvSpPr txBox="1"/>
            <p:nvPr/>
          </p:nvSpPr>
          <p:spPr>
            <a:xfrm>
              <a:off x="6587708" y="5466050"/>
              <a:ext cx="4467205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cs typeface="Quire Sans" panose="020B0502040204020203" pitchFamily="34" charset="0"/>
                </a:rPr>
                <a:t>San Luis Potosí has a diverse biodiversity</a:t>
              </a:r>
            </a:p>
            <a:p>
              <a:pPr algn="ctr"/>
              <a:endParaRPr lang="en-US" b="1" dirty="0">
                <a:cs typeface="Quire Sans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555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60DF99-7289-46F8-9D1F-C7A9F87D9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870" y="959447"/>
            <a:ext cx="9238259" cy="493910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8A7E0CE-A444-4C08-88CF-539165C52C69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Where is Stuttgart, Germany?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AE5D95-9308-45CB-9AF3-3D3EE3D35C7D}"/>
              </a:ext>
            </a:extLst>
          </p:cNvPr>
          <p:cNvSpPr txBox="1"/>
          <p:nvPr/>
        </p:nvSpPr>
        <p:spPr>
          <a:xfrm>
            <a:off x="5491992" y="3428999"/>
            <a:ext cx="1208014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Stuttgart</a:t>
            </a:r>
          </a:p>
        </p:txBody>
      </p:sp>
    </p:spTree>
    <p:extLst>
      <p:ext uri="{BB962C8B-B14F-4D97-AF65-F5344CB8AC3E}">
        <p14:creationId xmlns:p14="http://schemas.microsoft.com/office/powerpoint/2010/main" val="2866448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2F64803-094B-4C57-80EA-343903EF7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284" y="879302"/>
            <a:ext cx="2439008" cy="187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073A6A36-8786-4D66-AABA-4C88E384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402" y="4352212"/>
            <a:ext cx="2605659" cy="195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316E32A3-DECD-4339-B210-FA6109357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98" y="360488"/>
            <a:ext cx="2677668" cy="200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6835206D-F5F2-4E1A-93EB-3FCB8E744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01" y="4570235"/>
            <a:ext cx="2848356" cy="192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id="{44884024-998A-4AD0-AD20-60F91BE5C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72" y="557584"/>
            <a:ext cx="2505456" cy="187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>
            <a:extLst>
              <a:ext uri="{FF2B5EF4-FFF2-40B4-BE49-F238E27FC236}">
                <a16:creationId xmlns:a16="http://schemas.microsoft.com/office/drawing/2014/main" id="{087ED146-A4AF-4616-B6E9-C029BABC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321" y="2654232"/>
            <a:ext cx="2579123" cy="169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>
            <a:extLst>
              <a:ext uri="{FF2B5EF4-FFF2-40B4-BE49-F238E27FC236}">
                <a16:creationId xmlns:a16="http://schemas.microsoft.com/office/drawing/2014/main" id="{DF5986A7-339F-4336-A320-B38525E24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9" y="3030392"/>
            <a:ext cx="2348674" cy="187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2E9DD68-F85E-4551-8F8D-EBD52FA10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366" y="2137694"/>
            <a:ext cx="5207511" cy="2549056"/>
          </a:xfrm>
        </p:spPr>
        <p:txBody>
          <a:bodyPr>
            <a:normAutofit/>
          </a:bodyPr>
          <a:lstStyle/>
          <a:p>
            <a:pPr algn="ctr"/>
            <a:r>
              <a:rPr lang="en-US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Flora and fauna </a:t>
            </a:r>
            <a:r>
              <a:rPr lang="en-US" sz="36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(plants and animals) </a:t>
            </a:r>
            <a:r>
              <a:rPr lang="en-US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of San Luis Potosí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5EEBF2-331D-4B42-9894-BEDF3F3B2620}"/>
              </a:ext>
            </a:extLst>
          </p:cNvPr>
          <p:cNvSpPr txBox="1"/>
          <p:nvPr/>
        </p:nvSpPr>
        <p:spPr>
          <a:xfrm>
            <a:off x="1065386" y="6020869"/>
            <a:ext cx="24625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  <a:lumOff val="3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Pictures from Wikipedia</a:t>
            </a:r>
            <a:endParaRPr lang="en-US" sz="11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58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98DCBC7-E249-4D06-B106-31BBE096872F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erlin Sans FB" panose="020E0602020502020306" pitchFamily="34" charset="0"/>
              </a:rPr>
              <a:t>Where is St. Louis Potosi, Mexico?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94E28-6962-4687-AC53-52715BAF9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662" y="1247775"/>
            <a:ext cx="692467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0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nline Media 1" title="SAN LUIS POTOSI, MEXICO | A day in the Historic Center">
            <a:hlinkClick r:id="" action="ppaction://media"/>
            <a:extLst>
              <a:ext uri="{FF2B5EF4-FFF2-40B4-BE49-F238E27FC236}">
                <a16:creationId xmlns:a16="http://schemas.microsoft.com/office/drawing/2014/main" id="{60DFE8FC-0A21-498D-9AEA-5F17B015E5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35882" y="1518110"/>
            <a:ext cx="7120236" cy="400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C873B-7EBD-47FE-AFCD-A39549D78195}"/>
              </a:ext>
            </a:extLst>
          </p:cNvPr>
          <p:cNvSpPr txBox="1"/>
          <p:nvPr/>
        </p:nvSpPr>
        <p:spPr>
          <a:xfrm>
            <a:off x="3416104" y="431985"/>
            <a:ext cx="535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re Sans" panose="020B0502040400020003" pitchFamily="34" charset="0"/>
                <a:cs typeface="Quire Sans" panose="020B0502040400020003" pitchFamily="34" charset="0"/>
              </a:rPr>
              <a:t>San Luis Potosí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80098" y="1415098"/>
            <a:ext cx="1203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San Luis Potosí is rich in history and therefore has many tourist attractions. </a:t>
            </a:r>
          </a:p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Which site is in the picture below?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2A6B0F-0013-4DA3-A35F-B20D3AA43A14}"/>
              </a:ext>
            </a:extLst>
          </p:cNvPr>
          <p:cNvSpPr/>
          <p:nvPr/>
        </p:nvSpPr>
        <p:spPr>
          <a:xfrm>
            <a:off x="6060155" y="2761219"/>
            <a:ext cx="2331130" cy="1385829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rgbClr val="00684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Berlin Sans FB" panose="020E0602020502020306" pitchFamily="34" charset="0"/>
              </a:rPr>
              <a:t>National Mask Museum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348337-A3C9-405D-8A4D-CB271AD230F2}"/>
              </a:ext>
            </a:extLst>
          </p:cNvPr>
          <p:cNvSpPr/>
          <p:nvPr/>
        </p:nvSpPr>
        <p:spPr>
          <a:xfrm>
            <a:off x="8666838" y="2761219"/>
            <a:ext cx="2331130" cy="1385829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D1C24">
                  <a:shade val="30000"/>
                  <a:satMod val="115000"/>
                </a:srgbClr>
              </a:gs>
              <a:gs pos="50000">
                <a:srgbClr val="ED1C24">
                  <a:shade val="67500"/>
                  <a:satMod val="115000"/>
                </a:srgbClr>
              </a:gs>
              <a:gs pos="100000">
                <a:srgbClr val="ED1C24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308962"/>
              <a:satOff val="-4011"/>
              <a:lumOff val="261"/>
              <a:alphaOff val="0"/>
            </a:schemeClr>
          </a:fillRef>
          <a:effectRef idx="0">
            <a:schemeClr val="accent5">
              <a:hueOff val="-2308962"/>
              <a:satOff val="-4011"/>
              <a:lumOff val="2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Train Museum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9955E1E-32BA-4BA0-BB52-D64D45753355}"/>
              </a:ext>
            </a:extLst>
          </p:cNvPr>
          <p:cNvSpPr/>
          <p:nvPr/>
        </p:nvSpPr>
        <p:spPr>
          <a:xfrm>
            <a:off x="6057861" y="4410964"/>
            <a:ext cx="2331130" cy="1385829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617924"/>
              <a:satOff val="-8021"/>
              <a:lumOff val="523"/>
              <a:alphaOff val="0"/>
            </a:schemeClr>
          </a:fillRef>
          <a:effectRef idx="0">
            <a:schemeClr val="accent5">
              <a:hueOff val="-4617924"/>
              <a:satOff val="-8021"/>
              <a:lumOff val="52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lvl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  <a:latin typeface="Berlin Sans FB" panose="020E0602020502020306" pitchFamily="34" charset="0"/>
              </a:rPr>
              <a:t>Metropolitan Cathedral of San Luis Potosí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7728EBE-FB57-42C2-959C-0DD96B3B3AB0}"/>
              </a:ext>
            </a:extLst>
          </p:cNvPr>
          <p:cNvSpPr/>
          <p:nvPr/>
        </p:nvSpPr>
        <p:spPr>
          <a:xfrm>
            <a:off x="8666838" y="4410964"/>
            <a:ext cx="2331130" cy="1385829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lumOff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926885"/>
              <a:satOff val="-12032"/>
              <a:lumOff val="784"/>
              <a:alphaOff val="0"/>
            </a:schemeClr>
          </a:fillRef>
          <a:effectRef idx="0">
            <a:schemeClr val="accent5">
              <a:hueOff val="-6926885"/>
              <a:satOff val="-12032"/>
              <a:lumOff val="7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Plaza Del Carmen</a:t>
            </a:r>
          </a:p>
        </p:txBody>
      </p:sp>
      <p:pic>
        <p:nvPicPr>
          <p:cNvPr id="14338" name="Picture 2" descr="National Mask Museum, San Luis Potosí">
            <a:extLst>
              <a:ext uri="{FF2B5EF4-FFF2-40B4-BE49-F238E27FC236}">
                <a16:creationId xmlns:a16="http://schemas.microsoft.com/office/drawing/2014/main" id="{CF13DEF5-018E-4502-A00F-89D37E25E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4" y="3048595"/>
            <a:ext cx="5074028" cy="239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9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Samara, Russia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1" name="Content Placeholder 2">
            <a:extLst>
              <a:ext uri="{FF2B5EF4-FFF2-40B4-BE49-F238E27FC236}">
                <a16:creationId xmlns:a16="http://schemas.microsoft.com/office/drawing/2014/main" id="{CEF4333C-4FBB-4C78-8BA2-68CC80927719}"/>
              </a:ext>
            </a:extLst>
          </p:cNvPr>
          <p:cNvSpPr txBox="1">
            <a:spLocks/>
          </p:cNvSpPr>
          <p:nvPr/>
        </p:nvSpPr>
        <p:spPr>
          <a:xfrm>
            <a:off x="6667845" y="935640"/>
            <a:ext cx="4974771" cy="582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700">
                <a:latin typeface="Quire Sans" panose="020B0502040400020003" pitchFamily="34" charset="0"/>
                <a:cs typeface="Quire Sans" panose="020B0502040400020003" pitchFamily="34" charset="0"/>
              </a:rPr>
              <a:t>Interesting</a:t>
            </a:r>
            <a:r>
              <a:rPr lang="en-US"/>
              <a:t> </a:t>
            </a:r>
            <a:r>
              <a:rPr lang="en-US" sz="3700">
                <a:latin typeface="Quire Sans" panose="020B0502040400020003" pitchFamily="34" charset="0"/>
                <a:cs typeface="Quire Sans" panose="020B0502040400020003" pitchFamily="34" charset="0"/>
              </a:rPr>
              <a:t>Facts</a:t>
            </a:r>
          </a:p>
          <a:p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C805851-DB71-408F-90EA-B8BECDBDD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2" r="16682"/>
          <a:stretch/>
        </p:blipFill>
        <p:spPr bwMode="auto">
          <a:xfrm>
            <a:off x="4236601" y="142301"/>
            <a:ext cx="2410864" cy="241086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id="{BD0B18A5-5BCD-4D6B-84AD-DFA4DAE97B6D}"/>
              </a:ext>
            </a:extLst>
          </p:cNvPr>
          <p:cNvGrpSpPr/>
          <p:nvPr/>
        </p:nvGrpSpPr>
        <p:grpSpPr>
          <a:xfrm>
            <a:off x="6452392" y="2058656"/>
            <a:ext cx="4737839" cy="1221851"/>
            <a:chOff x="6452392" y="1944356"/>
            <a:chExt cx="4737839" cy="1221851"/>
          </a:xfrm>
          <a:solidFill>
            <a:schemeClr val="tx1"/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C98674EF-BCE3-4D25-AC29-07949986AC95}"/>
                </a:ext>
              </a:extLst>
            </p:cNvPr>
            <p:cNvSpPr/>
            <p:nvPr/>
          </p:nvSpPr>
          <p:spPr>
            <a:xfrm>
              <a:off x="6452392" y="1944356"/>
              <a:ext cx="4737839" cy="1221851"/>
            </a:xfrm>
            <a:prstGeom prst="roundRect">
              <a:avLst>
                <a:gd name="adj" fmla="val 48905"/>
              </a:avLst>
            </a:prstGeom>
            <a:grpFill/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73FECEE3-B6F1-4997-A7BD-5FE4EA9A3944}"/>
                </a:ext>
              </a:extLst>
            </p:cNvPr>
            <p:cNvSpPr txBox="1"/>
            <p:nvPr/>
          </p:nvSpPr>
          <p:spPr>
            <a:xfrm>
              <a:off x="6482959" y="2088881"/>
              <a:ext cx="46767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Quire Sans" panose="020B0502040204020203" pitchFamily="34" charset="0"/>
                </a:rPr>
                <a:t>Samara sits on the banks of the Volga and Samara Rivers; it is a major river port and rail center</a:t>
              </a:r>
            </a:p>
          </p:txBody>
        </p:sp>
      </p:grpSp>
      <p:sp>
        <p:nvSpPr>
          <p:cNvPr id="366" name="Rectangle: Rounded Corners 365">
            <a:extLst>
              <a:ext uri="{FF2B5EF4-FFF2-40B4-BE49-F238E27FC236}">
                <a16:creationId xmlns:a16="http://schemas.microsoft.com/office/drawing/2014/main" id="{61768983-B306-4297-8993-DE1AF7ACDB31}"/>
              </a:ext>
            </a:extLst>
          </p:cNvPr>
          <p:cNvSpPr/>
          <p:nvPr/>
        </p:nvSpPr>
        <p:spPr>
          <a:xfrm>
            <a:off x="7151810" y="3523786"/>
            <a:ext cx="4846532" cy="1221851"/>
          </a:xfrm>
          <a:prstGeom prst="roundRect">
            <a:avLst>
              <a:gd name="adj" fmla="val 48905"/>
            </a:avLst>
          </a:prstGeom>
          <a:solidFill>
            <a:srgbClr val="0039A6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Quire Sans" panose="020B0502040204020203" pitchFamily="34" charset="0"/>
              </a:rPr>
              <a:t>Samara has the longest 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Quire Sans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embankment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Quire Sans" panose="020B0502040204020203" pitchFamily="34" charset="0"/>
              </a:rPr>
              <a:t> in Russia </a:t>
            </a:r>
          </a:p>
        </p:txBody>
      </p: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EB0A37EE-78AB-490F-A473-39FA52B40292}"/>
              </a:ext>
            </a:extLst>
          </p:cNvPr>
          <p:cNvGrpSpPr/>
          <p:nvPr/>
        </p:nvGrpSpPr>
        <p:grpSpPr>
          <a:xfrm>
            <a:off x="6330586" y="4983115"/>
            <a:ext cx="4897818" cy="1221851"/>
            <a:chOff x="6330586" y="5068840"/>
            <a:chExt cx="4897818" cy="1221851"/>
          </a:xfrm>
          <a:solidFill>
            <a:srgbClr val="D52B1E"/>
          </a:solidFill>
        </p:grpSpPr>
        <p:sp>
          <p:nvSpPr>
            <p:cNvPr id="369" name="Rectangle: Rounded Corners 368">
              <a:extLst>
                <a:ext uri="{FF2B5EF4-FFF2-40B4-BE49-F238E27FC236}">
                  <a16:creationId xmlns:a16="http://schemas.microsoft.com/office/drawing/2014/main" id="{38A715D9-4B5F-434F-925A-C5B0556B5E48}"/>
                </a:ext>
              </a:extLst>
            </p:cNvPr>
            <p:cNvSpPr/>
            <p:nvPr/>
          </p:nvSpPr>
          <p:spPr>
            <a:xfrm>
              <a:off x="6330586" y="5068840"/>
              <a:ext cx="4897818" cy="1221851"/>
            </a:xfrm>
            <a:prstGeom prst="roundRect">
              <a:avLst>
                <a:gd name="adj" fmla="val 48905"/>
              </a:avLst>
            </a:prstGeom>
            <a:grpFill/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TextBox 369">
              <a:extLst>
                <a:ext uri="{FF2B5EF4-FFF2-40B4-BE49-F238E27FC236}">
                  <a16:creationId xmlns:a16="http://schemas.microsoft.com/office/drawing/2014/main" id="{0FF587C3-924D-4B71-A939-8665060A5BBF}"/>
                </a:ext>
              </a:extLst>
            </p:cNvPr>
            <p:cNvSpPr txBox="1"/>
            <p:nvPr/>
          </p:nvSpPr>
          <p:spPr>
            <a:xfrm>
              <a:off x="6420234" y="5495099"/>
              <a:ext cx="4793270" cy="369332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cs typeface="Quire Sans" panose="020B0502040204020203" pitchFamily="34" charset="0"/>
                </a:rPr>
                <a:t>Famous writer Leo Tolstoy lived in Samara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1975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236176-940A-4DC3-A4C3-92FAD2C24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844" y="1010297"/>
            <a:ext cx="8560312" cy="4837406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98DCBC7-E249-4D06-B106-31BBE096872F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Where is Samara,    Russia?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C0CA64-FA24-4D72-BB6A-FBF1DC7D1DC3}"/>
              </a:ext>
            </a:extLst>
          </p:cNvPr>
          <p:cNvSpPr txBox="1"/>
          <p:nvPr/>
        </p:nvSpPr>
        <p:spPr>
          <a:xfrm>
            <a:off x="4534688" y="3636862"/>
            <a:ext cx="666486" cy="261610"/>
          </a:xfrm>
          <a:prstGeom prst="rect">
            <a:avLst/>
          </a:prstGeom>
          <a:solidFill>
            <a:srgbClr val="D52B1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Samara</a:t>
            </a:r>
          </a:p>
        </p:txBody>
      </p:sp>
    </p:spTree>
    <p:extLst>
      <p:ext uri="{BB962C8B-B14F-4D97-AF65-F5344CB8AC3E}">
        <p14:creationId xmlns:p14="http://schemas.microsoft.com/office/powerpoint/2010/main" val="216753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3A1133-9664-46D5-8028-9575E14F151B}"/>
              </a:ext>
            </a:extLst>
          </p:cNvPr>
          <p:cNvSpPr txBox="1"/>
          <p:nvPr/>
        </p:nvSpPr>
        <p:spPr>
          <a:xfrm>
            <a:off x="8032784" y="789683"/>
            <a:ext cx="18357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Samara</a:t>
            </a:r>
          </a:p>
        </p:txBody>
      </p:sp>
      <p:pic>
        <p:nvPicPr>
          <p:cNvPr id="2" name="Online Media 1" title="SAMARA TODAY">
            <a:hlinkClick r:id="" action="ppaction://media"/>
            <a:extLst>
              <a:ext uri="{FF2B5EF4-FFF2-40B4-BE49-F238E27FC236}">
                <a16:creationId xmlns:a16="http://schemas.microsoft.com/office/drawing/2014/main" id="{70040107-D428-4ABD-90D9-C54BF6AC81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71920" y="1483725"/>
            <a:ext cx="7242496" cy="407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5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C873B-7EBD-47FE-AFCD-A39549D78195}"/>
              </a:ext>
            </a:extLst>
          </p:cNvPr>
          <p:cNvSpPr txBox="1"/>
          <p:nvPr/>
        </p:nvSpPr>
        <p:spPr>
          <a:xfrm>
            <a:off x="3416104" y="431985"/>
            <a:ext cx="535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re Sans" panose="020B0502040400020003" pitchFamily="34" charset="0"/>
                <a:cs typeface="Quire Sans" panose="020B0502040400020003" pitchFamily="34" charset="0"/>
              </a:rPr>
              <a:t>Samara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80098" y="1415098"/>
            <a:ext cx="1203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True or False:</a:t>
            </a:r>
          </a:p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Samara hosted the 2018 Russia FIFA World Cup games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2A6B0F-0013-4DA3-A35F-B20D3AA43A14}"/>
              </a:ext>
            </a:extLst>
          </p:cNvPr>
          <p:cNvSpPr/>
          <p:nvPr/>
        </p:nvSpPr>
        <p:spPr>
          <a:xfrm>
            <a:off x="2813616" y="3013548"/>
            <a:ext cx="2679895" cy="1674878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395">
                  <a:shade val="30000"/>
                  <a:satMod val="115000"/>
                </a:srgbClr>
              </a:gs>
              <a:gs pos="50000">
                <a:srgbClr val="002395">
                  <a:shade val="67500"/>
                  <a:satMod val="115000"/>
                </a:srgbClr>
              </a:gs>
              <a:gs pos="100000">
                <a:srgbClr val="002395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Berlin Sans FB" panose="020E0602020502020306" pitchFamily="34" charset="0"/>
              </a:rPr>
              <a:t>True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348337-A3C9-405D-8A4D-CB271AD230F2}"/>
              </a:ext>
            </a:extLst>
          </p:cNvPr>
          <p:cNvSpPr/>
          <p:nvPr/>
        </p:nvSpPr>
        <p:spPr>
          <a:xfrm>
            <a:off x="6698491" y="3013548"/>
            <a:ext cx="2679895" cy="1674878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D1C24">
                  <a:shade val="30000"/>
                  <a:satMod val="115000"/>
                </a:srgbClr>
              </a:gs>
              <a:gs pos="50000">
                <a:srgbClr val="ED1C24">
                  <a:shade val="67500"/>
                  <a:satMod val="115000"/>
                </a:srgbClr>
              </a:gs>
              <a:gs pos="100000">
                <a:srgbClr val="ED1C24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308962"/>
              <a:satOff val="-4011"/>
              <a:lumOff val="261"/>
              <a:alphaOff val="0"/>
            </a:schemeClr>
          </a:fillRef>
          <a:effectRef idx="0">
            <a:schemeClr val="accent5">
              <a:hueOff val="-2308962"/>
              <a:satOff val="-4011"/>
              <a:lumOff val="2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False</a:t>
            </a:r>
            <a:endParaRPr lang="en-US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8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67" y="1741593"/>
            <a:ext cx="5157909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Georgetown, Guyana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1" name="Content Placeholder 2">
            <a:extLst>
              <a:ext uri="{FF2B5EF4-FFF2-40B4-BE49-F238E27FC236}">
                <a16:creationId xmlns:a16="http://schemas.microsoft.com/office/drawing/2014/main" id="{CEF4333C-4FBB-4C78-8BA2-68CC80927719}"/>
              </a:ext>
            </a:extLst>
          </p:cNvPr>
          <p:cNvSpPr txBox="1">
            <a:spLocks/>
          </p:cNvSpPr>
          <p:nvPr/>
        </p:nvSpPr>
        <p:spPr>
          <a:xfrm>
            <a:off x="6667845" y="935640"/>
            <a:ext cx="4974771" cy="582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Interesting</a:t>
            </a:r>
            <a:r>
              <a:rPr lang="en-US" dirty="0"/>
              <a:t> </a:t>
            </a: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Facts</a:t>
            </a:r>
          </a:p>
          <a:p>
            <a:endParaRPr lang="en-US" dirty="0"/>
          </a:p>
        </p:txBody>
      </p:sp>
      <p:pic>
        <p:nvPicPr>
          <p:cNvPr id="3" name="Google Shape;81;p14">
            <a:extLst>
              <a:ext uri="{FF2B5EF4-FFF2-40B4-BE49-F238E27FC236}">
                <a16:creationId xmlns:a16="http://schemas.microsoft.com/office/drawing/2014/main" id="{A9E5AEDA-E0A6-4AD5-A7E3-E60348F4E6D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9111" r="19111"/>
          <a:stretch/>
        </p:blipFill>
        <p:spPr>
          <a:xfrm>
            <a:off x="4290274" y="213673"/>
            <a:ext cx="1920422" cy="1959161"/>
          </a:xfrm>
          <a:prstGeom prst="flowChartConnector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63" name="Group 362">
            <a:extLst>
              <a:ext uri="{FF2B5EF4-FFF2-40B4-BE49-F238E27FC236}">
                <a16:creationId xmlns:a16="http://schemas.microsoft.com/office/drawing/2014/main" id="{EAF53366-0086-4241-B876-CE4EB440C562}"/>
              </a:ext>
            </a:extLst>
          </p:cNvPr>
          <p:cNvGrpSpPr/>
          <p:nvPr/>
        </p:nvGrpSpPr>
        <p:grpSpPr>
          <a:xfrm>
            <a:off x="6452392" y="2058656"/>
            <a:ext cx="4737839" cy="1221851"/>
            <a:chOff x="6452392" y="1944356"/>
            <a:chExt cx="4737839" cy="1221851"/>
          </a:xfrm>
        </p:grpSpPr>
        <p:sp>
          <p:nvSpPr>
            <p:cNvPr id="364" name="Rectangle: Rounded Corners 363">
              <a:extLst>
                <a:ext uri="{FF2B5EF4-FFF2-40B4-BE49-F238E27FC236}">
                  <a16:creationId xmlns:a16="http://schemas.microsoft.com/office/drawing/2014/main" id="{36538D55-BA79-4A60-971F-DB8F888DBD0F}"/>
                </a:ext>
              </a:extLst>
            </p:cNvPr>
            <p:cNvSpPr/>
            <p:nvPr/>
          </p:nvSpPr>
          <p:spPr>
            <a:xfrm>
              <a:off x="6452392" y="1944356"/>
              <a:ext cx="4737839" cy="1221851"/>
            </a:xfrm>
            <a:prstGeom prst="roundRect">
              <a:avLst>
                <a:gd name="adj" fmla="val 48905"/>
              </a:avLst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TextBox 364">
              <a:extLst>
                <a:ext uri="{FF2B5EF4-FFF2-40B4-BE49-F238E27FC236}">
                  <a16:creationId xmlns:a16="http://schemas.microsoft.com/office/drawing/2014/main" id="{01EBD4F8-5EF9-44E0-9860-CE5D4A8E9C74}"/>
                </a:ext>
              </a:extLst>
            </p:cNvPr>
            <p:cNvSpPr txBox="1"/>
            <p:nvPr/>
          </p:nvSpPr>
          <p:spPr>
            <a:xfrm>
              <a:off x="6482959" y="2235017"/>
              <a:ext cx="46767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cs typeface="Quire Sans" panose="020B0502040204020203" pitchFamily="34" charset="0"/>
                </a:rPr>
                <a:t>Guyana is the only South American nation in which English is the official language</a:t>
              </a:r>
            </a:p>
          </p:txBody>
        </p: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7B62B74F-A602-424B-9936-1828507F9176}"/>
              </a:ext>
            </a:extLst>
          </p:cNvPr>
          <p:cNvGrpSpPr/>
          <p:nvPr/>
        </p:nvGrpSpPr>
        <p:grpSpPr>
          <a:xfrm>
            <a:off x="7151810" y="3523786"/>
            <a:ext cx="4846532" cy="1221851"/>
            <a:chOff x="7151810" y="3523786"/>
            <a:chExt cx="4846532" cy="1221851"/>
          </a:xfrm>
          <a:solidFill>
            <a:srgbClr val="FFF200"/>
          </a:solidFill>
        </p:grpSpPr>
        <p:sp>
          <p:nvSpPr>
            <p:cNvPr id="367" name="Rectangle: Rounded Corners 366">
              <a:extLst>
                <a:ext uri="{FF2B5EF4-FFF2-40B4-BE49-F238E27FC236}">
                  <a16:creationId xmlns:a16="http://schemas.microsoft.com/office/drawing/2014/main" id="{8640C8B3-0B04-4CC2-9709-65881A9C44A6}"/>
                </a:ext>
              </a:extLst>
            </p:cNvPr>
            <p:cNvSpPr/>
            <p:nvPr/>
          </p:nvSpPr>
          <p:spPr>
            <a:xfrm>
              <a:off x="7151810" y="3523786"/>
              <a:ext cx="4846532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8" name="TextBox 367">
              <a:extLst>
                <a:ext uri="{FF2B5EF4-FFF2-40B4-BE49-F238E27FC236}">
                  <a16:creationId xmlns:a16="http://schemas.microsoft.com/office/drawing/2014/main" id="{FB3FCAC2-7463-4891-8B11-B06DD67F9129}"/>
                </a:ext>
              </a:extLst>
            </p:cNvPr>
            <p:cNvSpPr txBox="1"/>
            <p:nvPr/>
          </p:nvSpPr>
          <p:spPr>
            <a:xfrm>
              <a:off x="7550286" y="3947145"/>
              <a:ext cx="4049579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Quire Sans" panose="020B0502040204020203" pitchFamily="34" charset="0"/>
                </a:rPr>
                <a:t>Main religion in Guyana is Christianity</a:t>
              </a:r>
            </a:p>
          </p:txBody>
        </p: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A3495DD3-BBC9-488D-921A-BD04E5873211}"/>
              </a:ext>
            </a:extLst>
          </p:cNvPr>
          <p:cNvGrpSpPr/>
          <p:nvPr/>
        </p:nvGrpSpPr>
        <p:grpSpPr>
          <a:xfrm>
            <a:off x="6330586" y="4983115"/>
            <a:ext cx="4897818" cy="1221851"/>
            <a:chOff x="6330586" y="5068840"/>
            <a:chExt cx="4897818" cy="1221851"/>
          </a:xfrm>
          <a:solidFill>
            <a:srgbClr val="ED1C24"/>
          </a:solidFill>
        </p:grpSpPr>
        <p:sp>
          <p:nvSpPr>
            <p:cNvPr id="370" name="Rectangle: Rounded Corners 369">
              <a:extLst>
                <a:ext uri="{FF2B5EF4-FFF2-40B4-BE49-F238E27FC236}">
                  <a16:creationId xmlns:a16="http://schemas.microsoft.com/office/drawing/2014/main" id="{801D879A-B91D-45F0-98AE-FD9229765748}"/>
                </a:ext>
              </a:extLst>
            </p:cNvPr>
            <p:cNvSpPr/>
            <p:nvPr/>
          </p:nvSpPr>
          <p:spPr>
            <a:xfrm>
              <a:off x="6330586" y="5068840"/>
              <a:ext cx="4897818" cy="1221851"/>
            </a:xfrm>
            <a:prstGeom prst="roundRect">
              <a:avLst>
                <a:gd name="adj" fmla="val 48905"/>
              </a:avLst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TextBox 370">
              <a:extLst>
                <a:ext uri="{FF2B5EF4-FFF2-40B4-BE49-F238E27FC236}">
                  <a16:creationId xmlns:a16="http://schemas.microsoft.com/office/drawing/2014/main" id="{08A39206-DD8A-4079-8560-C1C2E3AABF3F}"/>
                </a:ext>
              </a:extLst>
            </p:cNvPr>
            <p:cNvSpPr txBox="1"/>
            <p:nvPr/>
          </p:nvSpPr>
          <p:spPr>
            <a:xfrm>
              <a:off x="6505972" y="5361754"/>
              <a:ext cx="4467205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cs typeface="Quire Sans" panose="020B0502040204020203" pitchFamily="34" charset="0"/>
                </a:rPr>
                <a:t>Cricket is the most popular sport in Georgetown, Guyana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930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53DE9-97FA-4805-8DE7-E519A057C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85"/>
          <a:stretch/>
        </p:blipFill>
        <p:spPr>
          <a:xfrm>
            <a:off x="1676400" y="834550"/>
            <a:ext cx="8839200" cy="51889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98DCBC7-E249-4D06-B106-31BBE096872F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erlin Sans FB" panose="020E0602020502020306" pitchFamily="34" charset="0"/>
              </a:rPr>
              <a:t>Where is Georgetown, Ghana?</a:t>
            </a:r>
          </a:p>
        </p:txBody>
      </p:sp>
    </p:spTree>
    <p:extLst>
      <p:ext uri="{BB962C8B-B14F-4D97-AF65-F5344CB8AC3E}">
        <p14:creationId xmlns:p14="http://schemas.microsoft.com/office/powerpoint/2010/main" val="26849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nline Media 3" title="Willkommen in Stuttgart!">
            <a:hlinkClick r:id="" action="ppaction://media"/>
            <a:extLst>
              <a:ext uri="{FF2B5EF4-FFF2-40B4-BE49-F238E27FC236}">
                <a16:creationId xmlns:a16="http://schemas.microsoft.com/office/drawing/2014/main" id="{3C4754BD-17ED-46E7-8577-FEFDD5495A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4966" y="969599"/>
            <a:ext cx="8313660" cy="467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67" y="1741593"/>
            <a:ext cx="5157909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Georgetown, Guyana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B054934B-DF7C-46B8-832F-95432093A12A}"/>
              </a:ext>
            </a:extLst>
          </p:cNvPr>
          <p:cNvGrpSpPr/>
          <p:nvPr/>
        </p:nvGrpSpPr>
        <p:grpSpPr>
          <a:xfrm>
            <a:off x="457962" y="575361"/>
            <a:ext cx="5751917" cy="5707276"/>
            <a:chOff x="392100" y="1039367"/>
            <a:chExt cx="5640400" cy="5345200"/>
          </a:xfrm>
        </p:grpSpPr>
        <p:sp>
          <p:nvSpPr>
            <p:cNvPr id="372" name="Google Shape;101;p15">
              <a:extLst>
                <a:ext uri="{FF2B5EF4-FFF2-40B4-BE49-F238E27FC236}">
                  <a16:creationId xmlns:a16="http://schemas.microsoft.com/office/drawing/2014/main" id="{BDC7E7FC-8B2A-4D3E-A36C-D56B7DD541F1}"/>
                </a:ext>
              </a:extLst>
            </p:cNvPr>
            <p:cNvSpPr/>
            <p:nvPr/>
          </p:nvSpPr>
          <p:spPr>
            <a:xfrm>
              <a:off x="392100" y="1039367"/>
              <a:ext cx="5640400" cy="5345200"/>
            </a:xfrm>
            <a:prstGeom prst="ellipse">
              <a:avLst/>
            </a:prstGeom>
            <a:noFill/>
            <a:ln w="76200" cap="flat" cmpd="sng">
              <a:solidFill>
                <a:srgbClr val="4B95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103;p15">
              <a:extLst>
                <a:ext uri="{FF2B5EF4-FFF2-40B4-BE49-F238E27FC236}">
                  <a16:creationId xmlns:a16="http://schemas.microsoft.com/office/drawing/2014/main" id="{F11141D4-855A-42C5-B9CC-01A89D602C0D}"/>
                </a:ext>
              </a:extLst>
            </p:cNvPr>
            <p:cNvSpPr/>
            <p:nvPr/>
          </p:nvSpPr>
          <p:spPr>
            <a:xfrm>
              <a:off x="694500" y="1353967"/>
              <a:ext cx="5035600" cy="4716000"/>
            </a:xfrm>
            <a:prstGeom prst="ellipse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104;p15">
              <a:extLst>
                <a:ext uri="{FF2B5EF4-FFF2-40B4-BE49-F238E27FC236}">
                  <a16:creationId xmlns:a16="http://schemas.microsoft.com/office/drawing/2014/main" id="{1F88CC91-643E-4809-A4F5-0E3C27EFDC5B}"/>
                </a:ext>
              </a:extLst>
            </p:cNvPr>
            <p:cNvSpPr/>
            <p:nvPr/>
          </p:nvSpPr>
          <p:spPr>
            <a:xfrm>
              <a:off x="554300" y="1182767"/>
              <a:ext cx="5316000" cy="5058400"/>
            </a:xfrm>
            <a:prstGeom prst="ellipse">
              <a:avLst/>
            </a:pr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A4BC56A-3A02-4788-A740-AF2F5460198C}"/>
              </a:ext>
            </a:extLst>
          </p:cNvPr>
          <p:cNvSpPr txBox="1"/>
          <p:nvPr/>
        </p:nvSpPr>
        <p:spPr>
          <a:xfrm>
            <a:off x="6887361" y="1862356"/>
            <a:ext cx="4462943" cy="3527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Guyana’s capital name honors Britain’s King George </a:t>
            </a:r>
            <a:r>
              <a:rPr lang="en-US" sz="2800" b="1" dirty="0" err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lll</a:t>
            </a:r>
            <a:r>
              <a:rPr lang="en-US" sz="28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, while “Garden City of the Caribbean”</a:t>
            </a:r>
            <a:r>
              <a:rPr lang="en-US" sz="28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is a </a:t>
            </a:r>
            <a:r>
              <a:rPr lang="en-US" sz="28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popular nickname for Georgetown. </a:t>
            </a:r>
          </a:p>
        </p:txBody>
      </p:sp>
    </p:spTree>
    <p:extLst>
      <p:ext uri="{BB962C8B-B14F-4D97-AF65-F5344CB8AC3E}">
        <p14:creationId xmlns:p14="http://schemas.microsoft.com/office/powerpoint/2010/main" val="8249080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/>
          <p:nvPr/>
        </p:nvSpPr>
        <p:spPr>
          <a:xfrm>
            <a:off x="2066510" y="3886795"/>
            <a:ext cx="2594400" cy="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33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Stabroek Market Clock Tower</a:t>
            </a:r>
            <a:endParaRPr sz="13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2294251" y="5149479"/>
            <a:ext cx="7603497" cy="913231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corrugated-iron </a:t>
            </a:r>
            <a:r>
              <a:rPr lang="en" sz="24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clock tower</a:t>
            </a:r>
            <a:r>
              <a:rPr lang="en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of the </a:t>
            </a:r>
            <a:r>
              <a:rPr lang="en" sz="24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Stabroek Market</a:t>
            </a:r>
            <a:r>
              <a:rPr lang="en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(1881) is a </a:t>
            </a:r>
            <a:r>
              <a:rPr lang="en" sz="24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landmark</a:t>
            </a:r>
            <a:r>
              <a:rPr lang="en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Georgetown, Guyana.</a:t>
            </a:r>
            <a:endParaRPr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F062C9-B70D-48D7-9EFF-B59D59C47D90}"/>
              </a:ext>
            </a:extLst>
          </p:cNvPr>
          <p:cNvGrpSpPr/>
          <p:nvPr/>
        </p:nvGrpSpPr>
        <p:grpSpPr>
          <a:xfrm>
            <a:off x="1199693" y="1268284"/>
            <a:ext cx="4246977" cy="2766269"/>
            <a:chOff x="2120267" y="178267"/>
            <a:chExt cx="7288600" cy="5169233"/>
          </a:xfrm>
        </p:grpSpPr>
        <p:pic>
          <p:nvPicPr>
            <p:cNvPr id="114" name="Google Shape;114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60683" y="445434"/>
              <a:ext cx="6807767" cy="45407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Google Shape;119;p16"/>
            <p:cNvSpPr/>
            <p:nvPr/>
          </p:nvSpPr>
          <p:spPr>
            <a:xfrm>
              <a:off x="2120267" y="178267"/>
              <a:ext cx="300400" cy="7600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120;p16"/>
            <p:cNvSpPr/>
            <p:nvPr/>
          </p:nvSpPr>
          <p:spPr>
            <a:xfrm rot="10800000" flipH="1">
              <a:off x="2120267" y="4587500"/>
              <a:ext cx="300400" cy="7600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121;p16"/>
            <p:cNvSpPr/>
            <p:nvPr/>
          </p:nvSpPr>
          <p:spPr>
            <a:xfrm rot="10800000">
              <a:off x="9108467" y="4587500"/>
              <a:ext cx="300400" cy="7600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122;p16"/>
            <p:cNvSpPr/>
            <p:nvPr/>
          </p:nvSpPr>
          <p:spPr>
            <a:xfrm flipH="1">
              <a:off x="9108451" y="178267"/>
              <a:ext cx="300400" cy="7600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8820221-4EE8-47B3-BC10-6ADCBE76F94A}"/>
              </a:ext>
            </a:extLst>
          </p:cNvPr>
          <p:cNvGrpSpPr/>
          <p:nvPr/>
        </p:nvGrpSpPr>
        <p:grpSpPr>
          <a:xfrm>
            <a:off x="5473824" y="1786637"/>
            <a:ext cx="1523997" cy="1409987"/>
            <a:chOff x="432767" y="2724001"/>
            <a:chExt cx="1523997" cy="1409987"/>
          </a:xfrm>
        </p:grpSpPr>
        <p:sp>
          <p:nvSpPr>
            <p:cNvPr id="126" name="Google Shape;126;p16"/>
            <p:cNvSpPr/>
            <p:nvPr/>
          </p:nvSpPr>
          <p:spPr>
            <a:xfrm>
              <a:off x="432767" y="3029821"/>
              <a:ext cx="896000" cy="930800"/>
            </a:xfrm>
            <a:prstGeom prst="flowChartConnector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1087964" y="3233588"/>
              <a:ext cx="868800" cy="900400"/>
            </a:xfrm>
            <a:prstGeom prst="ellipse">
              <a:avLst/>
            </a:prstGeom>
            <a:noFill/>
            <a:ln w="28575" cap="flat" cmpd="sng">
              <a:solidFill>
                <a:srgbClr val="4B95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955492" y="2724001"/>
              <a:ext cx="855200" cy="849600"/>
            </a:xfrm>
            <a:prstGeom prst="ellipse">
              <a:avLst/>
            </a:pr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A3E9ED-F509-4F08-B34E-1A75287A4AF3}"/>
              </a:ext>
            </a:extLst>
          </p:cNvPr>
          <p:cNvGrpSpPr/>
          <p:nvPr/>
        </p:nvGrpSpPr>
        <p:grpSpPr>
          <a:xfrm>
            <a:off x="7282796" y="1209979"/>
            <a:ext cx="3362812" cy="2783370"/>
            <a:chOff x="2410050" y="265200"/>
            <a:chExt cx="3914075" cy="3327150"/>
          </a:xfrm>
        </p:grpSpPr>
        <p:pic>
          <p:nvPicPr>
            <p:cNvPr id="22" name="Google Shape;165;p19">
              <a:extLst>
                <a:ext uri="{FF2B5EF4-FFF2-40B4-BE49-F238E27FC236}">
                  <a16:creationId xmlns:a16="http://schemas.microsoft.com/office/drawing/2014/main" id="{1A0DBF8B-705C-47A4-BB5F-07D14A0BD8F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77175" y="452350"/>
              <a:ext cx="3568075" cy="30128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166;p19">
              <a:extLst>
                <a:ext uri="{FF2B5EF4-FFF2-40B4-BE49-F238E27FC236}">
                  <a16:creationId xmlns:a16="http://schemas.microsoft.com/office/drawing/2014/main" id="{15D39FA9-6E8C-45BF-8E2E-1AB327E1A797}"/>
                </a:ext>
              </a:extLst>
            </p:cNvPr>
            <p:cNvSpPr/>
            <p:nvPr/>
          </p:nvSpPr>
          <p:spPr>
            <a:xfrm>
              <a:off x="2410050" y="265200"/>
              <a:ext cx="225300" cy="5700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7;p19">
              <a:extLst>
                <a:ext uri="{FF2B5EF4-FFF2-40B4-BE49-F238E27FC236}">
                  <a16:creationId xmlns:a16="http://schemas.microsoft.com/office/drawing/2014/main" id="{076851E7-F2AA-4357-940D-85B612ACDD98}"/>
                </a:ext>
              </a:extLst>
            </p:cNvPr>
            <p:cNvSpPr/>
            <p:nvPr/>
          </p:nvSpPr>
          <p:spPr>
            <a:xfrm flipH="1">
              <a:off x="6098825" y="265200"/>
              <a:ext cx="225300" cy="5700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4B952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8;p19">
              <a:extLst>
                <a:ext uri="{FF2B5EF4-FFF2-40B4-BE49-F238E27FC236}">
                  <a16:creationId xmlns:a16="http://schemas.microsoft.com/office/drawing/2014/main" id="{8C8F88EE-88BD-4A04-B7D7-7E156BFE1652}"/>
                </a:ext>
              </a:extLst>
            </p:cNvPr>
            <p:cNvSpPr/>
            <p:nvPr/>
          </p:nvSpPr>
          <p:spPr>
            <a:xfrm rot="10800000">
              <a:off x="6098825" y="3022350"/>
              <a:ext cx="225300" cy="5700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9;p19">
              <a:extLst>
                <a:ext uri="{FF2B5EF4-FFF2-40B4-BE49-F238E27FC236}">
                  <a16:creationId xmlns:a16="http://schemas.microsoft.com/office/drawing/2014/main" id="{DC03B165-3632-4931-A3C7-2F0F1AA3876B}"/>
                </a:ext>
              </a:extLst>
            </p:cNvPr>
            <p:cNvSpPr/>
            <p:nvPr/>
          </p:nvSpPr>
          <p:spPr>
            <a:xfrm rot="10800000" flipH="1">
              <a:off x="2410050" y="3022350"/>
              <a:ext cx="225300" cy="5700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4B952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17;p16">
            <a:extLst>
              <a:ext uri="{FF2B5EF4-FFF2-40B4-BE49-F238E27FC236}">
                <a16:creationId xmlns:a16="http://schemas.microsoft.com/office/drawing/2014/main" id="{EBE2587A-EEC9-460F-A4F4-7D4DA749D407}"/>
              </a:ext>
            </a:extLst>
          </p:cNvPr>
          <p:cNvSpPr txBox="1"/>
          <p:nvPr/>
        </p:nvSpPr>
        <p:spPr>
          <a:xfrm>
            <a:off x="7356012" y="3906360"/>
            <a:ext cx="3529245" cy="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333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St. Louis-Georgetown Sister Cities Logo</a:t>
            </a:r>
            <a:endParaRPr sz="13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3700" y="171973"/>
            <a:ext cx="4359365" cy="309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3700" y="3699545"/>
            <a:ext cx="4359365" cy="298648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8"/>
          <p:cNvSpPr txBox="1"/>
          <p:nvPr/>
        </p:nvSpPr>
        <p:spPr>
          <a:xfrm>
            <a:off x="4990582" y="3205269"/>
            <a:ext cx="2385600" cy="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St. George’s Cathedral</a:t>
            </a:r>
            <a:endParaRPr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18"/>
          <p:cNvSpPr txBox="1"/>
          <p:nvPr/>
        </p:nvSpPr>
        <p:spPr>
          <a:xfrm>
            <a:off x="332486" y="641890"/>
            <a:ext cx="3254800" cy="2286000"/>
          </a:xfrm>
          <a:prstGeom prst="rect">
            <a:avLst/>
          </a:prstGeom>
          <a:noFill/>
          <a:ln w="28575" cap="flat" cmpd="sng">
            <a:solidFill>
              <a:srgbClr val="4B95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2267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Georgetown’s most </a:t>
            </a:r>
            <a:r>
              <a:rPr lang="en" sz="2267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impressive </a:t>
            </a:r>
            <a:r>
              <a:rPr lang="en" sz="2267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building is also </a:t>
            </a:r>
            <a:r>
              <a:rPr lang="en" sz="2267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one</a:t>
            </a:r>
            <a:r>
              <a:rPr lang="en" sz="2267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of the </a:t>
            </a:r>
            <a:r>
              <a:rPr lang="en" sz="2267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tallest wooden churches</a:t>
            </a:r>
            <a:r>
              <a:rPr lang="en" sz="2267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the </a:t>
            </a:r>
            <a:r>
              <a:rPr lang="en" sz="2267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world</a:t>
            </a:r>
            <a:r>
              <a:rPr lang="en" sz="2267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sz="2267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1" name="Google Shape;151;p18"/>
          <p:cNvSpPr txBox="1"/>
          <p:nvPr/>
        </p:nvSpPr>
        <p:spPr>
          <a:xfrm>
            <a:off x="8758105" y="4413175"/>
            <a:ext cx="3029109" cy="1431155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133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wooden church reaches the height of 43.5 meters (143 ft)</a:t>
            </a:r>
            <a:endParaRPr sz="2133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F1A2C2-EB5E-4B40-857E-BD666EFD5C14}"/>
              </a:ext>
            </a:extLst>
          </p:cNvPr>
          <p:cNvGrpSpPr/>
          <p:nvPr/>
        </p:nvGrpSpPr>
        <p:grpSpPr>
          <a:xfrm>
            <a:off x="1128901" y="4125588"/>
            <a:ext cx="1523997" cy="1409987"/>
            <a:chOff x="432767" y="2724001"/>
            <a:chExt cx="1523997" cy="1409987"/>
          </a:xfrm>
        </p:grpSpPr>
        <p:sp>
          <p:nvSpPr>
            <p:cNvPr id="16" name="Google Shape;126;p16">
              <a:extLst>
                <a:ext uri="{FF2B5EF4-FFF2-40B4-BE49-F238E27FC236}">
                  <a16:creationId xmlns:a16="http://schemas.microsoft.com/office/drawing/2014/main" id="{D62E5A95-800F-40E5-B16F-1DADA791BB12}"/>
                </a:ext>
              </a:extLst>
            </p:cNvPr>
            <p:cNvSpPr/>
            <p:nvPr/>
          </p:nvSpPr>
          <p:spPr>
            <a:xfrm>
              <a:off x="432767" y="3029821"/>
              <a:ext cx="896000" cy="930800"/>
            </a:xfrm>
            <a:prstGeom prst="flowChartConnector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127;p16">
              <a:extLst>
                <a:ext uri="{FF2B5EF4-FFF2-40B4-BE49-F238E27FC236}">
                  <a16:creationId xmlns:a16="http://schemas.microsoft.com/office/drawing/2014/main" id="{59602FEC-49EF-4578-8B35-8879DF7D45D5}"/>
                </a:ext>
              </a:extLst>
            </p:cNvPr>
            <p:cNvSpPr/>
            <p:nvPr/>
          </p:nvSpPr>
          <p:spPr>
            <a:xfrm>
              <a:off x="1087964" y="3233588"/>
              <a:ext cx="868800" cy="900400"/>
            </a:xfrm>
            <a:prstGeom prst="ellipse">
              <a:avLst/>
            </a:prstGeom>
            <a:noFill/>
            <a:ln w="28575" cap="flat" cmpd="sng">
              <a:solidFill>
                <a:srgbClr val="4B95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128;p16">
              <a:extLst>
                <a:ext uri="{FF2B5EF4-FFF2-40B4-BE49-F238E27FC236}">
                  <a16:creationId xmlns:a16="http://schemas.microsoft.com/office/drawing/2014/main" id="{089736E8-573B-44EF-8F5D-1190F3919E6A}"/>
                </a:ext>
              </a:extLst>
            </p:cNvPr>
            <p:cNvSpPr/>
            <p:nvPr/>
          </p:nvSpPr>
          <p:spPr>
            <a:xfrm>
              <a:off x="955492" y="2724001"/>
              <a:ext cx="855200" cy="849600"/>
            </a:xfrm>
            <a:prstGeom prst="ellipse">
              <a:avLst/>
            </a:pr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1CE46E-D85E-4D0F-9C65-7654E986DA03}"/>
              </a:ext>
            </a:extLst>
          </p:cNvPr>
          <p:cNvGrpSpPr/>
          <p:nvPr/>
        </p:nvGrpSpPr>
        <p:grpSpPr>
          <a:xfrm>
            <a:off x="9510660" y="1013670"/>
            <a:ext cx="1523997" cy="1409987"/>
            <a:chOff x="432767" y="2724001"/>
            <a:chExt cx="1523997" cy="1409987"/>
          </a:xfrm>
        </p:grpSpPr>
        <p:sp>
          <p:nvSpPr>
            <p:cNvPr id="20" name="Google Shape;126;p16">
              <a:extLst>
                <a:ext uri="{FF2B5EF4-FFF2-40B4-BE49-F238E27FC236}">
                  <a16:creationId xmlns:a16="http://schemas.microsoft.com/office/drawing/2014/main" id="{9A3070D4-85F7-4B8C-B0AB-5FC9F863FDF6}"/>
                </a:ext>
              </a:extLst>
            </p:cNvPr>
            <p:cNvSpPr/>
            <p:nvPr/>
          </p:nvSpPr>
          <p:spPr>
            <a:xfrm>
              <a:off x="432767" y="3029821"/>
              <a:ext cx="896000" cy="930800"/>
            </a:xfrm>
            <a:prstGeom prst="flowChartConnector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27;p16">
              <a:extLst>
                <a:ext uri="{FF2B5EF4-FFF2-40B4-BE49-F238E27FC236}">
                  <a16:creationId xmlns:a16="http://schemas.microsoft.com/office/drawing/2014/main" id="{DDF4E6C0-91A6-481D-A07C-210DB2E7789D}"/>
                </a:ext>
              </a:extLst>
            </p:cNvPr>
            <p:cNvSpPr/>
            <p:nvPr/>
          </p:nvSpPr>
          <p:spPr>
            <a:xfrm>
              <a:off x="1087964" y="3233588"/>
              <a:ext cx="868800" cy="900400"/>
            </a:xfrm>
            <a:prstGeom prst="ellipse">
              <a:avLst/>
            </a:prstGeom>
            <a:noFill/>
            <a:ln w="28575" cap="flat" cmpd="sng">
              <a:solidFill>
                <a:srgbClr val="4B95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128;p16">
              <a:extLst>
                <a:ext uri="{FF2B5EF4-FFF2-40B4-BE49-F238E27FC236}">
                  <a16:creationId xmlns:a16="http://schemas.microsoft.com/office/drawing/2014/main" id="{1D31709A-0CCF-4161-9D56-F1D163DB2FAF}"/>
                </a:ext>
              </a:extLst>
            </p:cNvPr>
            <p:cNvSpPr/>
            <p:nvPr/>
          </p:nvSpPr>
          <p:spPr>
            <a:xfrm>
              <a:off x="955492" y="2724001"/>
              <a:ext cx="855200" cy="849600"/>
            </a:xfrm>
            <a:prstGeom prst="ellipse">
              <a:avLst/>
            </a:pr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nline Media 3" title="A Crash Course in Guyanese Cuisine | Gordon Ramsay: Uncharted">
            <a:hlinkClick r:id="" action="ppaction://media"/>
            <a:extLst>
              <a:ext uri="{FF2B5EF4-FFF2-40B4-BE49-F238E27FC236}">
                <a16:creationId xmlns:a16="http://schemas.microsoft.com/office/drawing/2014/main" id="{9554E0A1-6BD6-48A2-8A45-C5CDD3A37D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53288E0-535F-45E4-A36F-DD401532BF93}"/>
              </a:ext>
            </a:extLst>
          </p:cNvPr>
          <p:cNvSpPr txBox="1"/>
          <p:nvPr/>
        </p:nvSpPr>
        <p:spPr>
          <a:xfrm>
            <a:off x="1963437" y="929572"/>
            <a:ext cx="68109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A Crash Course in Guyanese Cuisine</a:t>
            </a:r>
          </a:p>
        </p:txBody>
      </p:sp>
    </p:spTree>
    <p:extLst>
      <p:ext uri="{BB962C8B-B14F-4D97-AF65-F5344CB8AC3E}">
        <p14:creationId xmlns:p14="http://schemas.microsoft.com/office/powerpoint/2010/main" val="250573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C873B-7EBD-47FE-AFCD-A39549D78195}"/>
              </a:ext>
            </a:extLst>
          </p:cNvPr>
          <p:cNvSpPr txBox="1"/>
          <p:nvPr/>
        </p:nvSpPr>
        <p:spPr>
          <a:xfrm>
            <a:off x="3416104" y="431985"/>
            <a:ext cx="535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re Sans" panose="020B0502040400020003" pitchFamily="34" charset="0"/>
                <a:cs typeface="Quire Sans" panose="020B0502040400020003" pitchFamily="34" charset="0"/>
              </a:rPr>
              <a:t>Georgetown, Guyana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FE60A7-865C-479A-A5E8-92A5C52AEE0E}"/>
              </a:ext>
            </a:extLst>
          </p:cNvPr>
          <p:cNvSpPr/>
          <p:nvPr/>
        </p:nvSpPr>
        <p:spPr>
          <a:xfrm>
            <a:off x="3206127" y="2492771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rgbClr val="DD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Rugby</a:t>
            </a:r>
            <a:endParaRPr lang="en-US" sz="4400" kern="1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F977684-AC23-4FA2-B658-83FF7634B183}"/>
              </a:ext>
            </a:extLst>
          </p:cNvPr>
          <p:cNvSpPr/>
          <p:nvPr/>
        </p:nvSpPr>
        <p:spPr>
          <a:xfrm>
            <a:off x="6233612" y="2492771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rgbClr val="FFDE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308962"/>
              <a:satOff val="-4011"/>
              <a:lumOff val="261"/>
              <a:alphaOff val="0"/>
            </a:schemeClr>
          </a:fillRef>
          <a:effectRef idx="0">
            <a:schemeClr val="accent5">
              <a:hueOff val="-2308962"/>
              <a:satOff val="-4011"/>
              <a:lumOff val="2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Baseball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D1A44C5-80EA-4330-98F5-CA7E6A19182C}"/>
              </a:ext>
            </a:extLst>
          </p:cNvPr>
          <p:cNvSpPr/>
          <p:nvPr/>
        </p:nvSpPr>
        <p:spPr>
          <a:xfrm>
            <a:off x="3206127" y="4419353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rgbClr val="00924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617924"/>
              <a:satOff val="-8021"/>
              <a:lumOff val="523"/>
              <a:alphaOff val="0"/>
            </a:schemeClr>
          </a:fillRef>
          <a:effectRef idx="0">
            <a:schemeClr val="accent5">
              <a:hueOff val="-4617924"/>
              <a:satOff val="-8021"/>
              <a:lumOff val="52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Soccer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0421700-31C7-4289-9EA0-349D61682F3D}"/>
              </a:ext>
            </a:extLst>
          </p:cNvPr>
          <p:cNvSpPr/>
          <p:nvPr/>
        </p:nvSpPr>
        <p:spPr>
          <a:xfrm>
            <a:off x="6233612" y="4419353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926885"/>
              <a:satOff val="-12032"/>
              <a:lumOff val="784"/>
              <a:alphaOff val="0"/>
            </a:schemeClr>
          </a:fillRef>
          <a:effectRef idx="0">
            <a:schemeClr val="accent5">
              <a:hueOff val="-6926885"/>
              <a:satOff val="-12032"/>
              <a:lumOff val="7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Cricket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80098" y="1415098"/>
            <a:ext cx="12031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What is the most popular sport in Georgetown?</a:t>
            </a:r>
          </a:p>
        </p:txBody>
      </p:sp>
    </p:spTree>
    <p:extLst>
      <p:ext uri="{BB962C8B-B14F-4D97-AF65-F5344CB8AC3E}">
        <p14:creationId xmlns:p14="http://schemas.microsoft.com/office/powerpoint/2010/main" val="349090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Donegal, Ireland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B4CD-9F65-4973-B707-A27BB27E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845" y="935640"/>
            <a:ext cx="4974771" cy="58221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Donegal is…</a:t>
            </a:r>
          </a:p>
          <a:p>
            <a:endParaRPr lang="en-US" dirty="0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31FC782B-0441-4EF2-A63B-B43646846D65}"/>
              </a:ext>
            </a:extLst>
          </p:cNvPr>
          <p:cNvSpPr/>
          <p:nvPr/>
        </p:nvSpPr>
        <p:spPr>
          <a:xfrm>
            <a:off x="6452392" y="1775581"/>
            <a:ext cx="4737839" cy="1221851"/>
          </a:xfrm>
          <a:prstGeom prst="roundRect">
            <a:avLst>
              <a:gd name="adj" fmla="val 48905"/>
            </a:avLst>
          </a:prstGeom>
          <a:solidFill>
            <a:srgbClr val="009F5C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cs typeface="Quire Sans" panose="020B0502040204020203" pitchFamily="34" charset="0"/>
              </a:rPr>
              <a:t>The Birthplace of singer/songwriter Enya</a:t>
            </a:r>
          </a:p>
        </p:txBody>
      </p: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8CAF82DE-8154-46CA-B0FE-4D0EA379DC17}"/>
              </a:ext>
            </a:extLst>
          </p:cNvPr>
          <p:cNvGrpSpPr/>
          <p:nvPr/>
        </p:nvGrpSpPr>
        <p:grpSpPr>
          <a:xfrm>
            <a:off x="7151810" y="3240711"/>
            <a:ext cx="4846532" cy="1221851"/>
            <a:chOff x="7151810" y="3523786"/>
            <a:chExt cx="4846532" cy="1221851"/>
          </a:xfrm>
          <a:solidFill>
            <a:schemeClr val="tx1"/>
          </a:solidFill>
        </p:grpSpPr>
        <p:sp>
          <p:nvSpPr>
            <p:cNvPr id="365" name="Rectangle: Rounded Corners 364">
              <a:extLst>
                <a:ext uri="{FF2B5EF4-FFF2-40B4-BE49-F238E27FC236}">
                  <a16:creationId xmlns:a16="http://schemas.microsoft.com/office/drawing/2014/main" id="{A63B0321-E346-4885-A963-2E54F9E077ED}"/>
                </a:ext>
              </a:extLst>
            </p:cNvPr>
            <p:cNvSpPr/>
            <p:nvPr/>
          </p:nvSpPr>
          <p:spPr>
            <a:xfrm>
              <a:off x="7151810" y="3523786"/>
              <a:ext cx="4846532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42896410-5D37-42D0-95CD-F2CD8A2A17BF}"/>
                </a:ext>
              </a:extLst>
            </p:cNvPr>
            <p:cNvSpPr txBox="1"/>
            <p:nvPr/>
          </p:nvSpPr>
          <p:spPr>
            <a:xfrm>
              <a:off x="7862788" y="3780768"/>
              <a:ext cx="342457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212121"/>
                  </a:solidFill>
                  <a:latin typeface="Calibri" panose="020F0502020204030204" pitchFamily="34" charset="0"/>
                </a:rPr>
                <a:t>#</a:t>
              </a:r>
              <a:r>
                <a:rPr lang="en-US" sz="2000" b="1" dirty="0">
                  <a:solidFill>
                    <a:schemeClr val="bg1"/>
                  </a:solidFill>
                  <a:cs typeface="Quire Sans" panose="020B0502040204020203" pitchFamily="34" charset="0"/>
                </a:rPr>
                <a:t>1 on National Geographic’s Cool List in 2017</a:t>
              </a:r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3B1A7880-4FF4-49CC-BF33-6F3BCCA79B7A}"/>
              </a:ext>
            </a:extLst>
          </p:cNvPr>
          <p:cNvGrpSpPr/>
          <p:nvPr/>
        </p:nvGrpSpPr>
        <p:grpSpPr>
          <a:xfrm>
            <a:off x="6330586" y="4700040"/>
            <a:ext cx="4897818" cy="1221851"/>
            <a:chOff x="6330586" y="5068840"/>
            <a:chExt cx="4897818" cy="1221851"/>
          </a:xfrm>
          <a:solidFill>
            <a:srgbClr val="FF7500"/>
          </a:solidFill>
        </p:grpSpPr>
        <p:sp>
          <p:nvSpPr>
            <p:cNvPr id="368" name="Rectangle: Rounded Corners 367">
              <a:extLst>
                <a:ext uri="{FF2B5EF4-FFF2-40B4-BE49-F238E27FC236}">
                  <a16:creationId xmlns:a16="http://schemas.microsoft.com/office/drawing/2014/main" id="{06C8E623-80B3-40AD-ABC7-CE75D6216395}"/>
                </a:ext>
              </a:extLst>
            </p:cNvPr>
            <p:cNvSpPr/>
            <p:nvPr/>
          </p:nvSpPr>
          <p:spPr>
            <a:xfrm>
              <a:off x="6330586" y="5068840"/>
              <a:ext cx="4897818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80212D3E-4BA2-452F-9E3E-25DC32B6FB29}"/>
                </a:ext>
              </a:extLst>
            </p:cNvPr>
            <p:cNvSpPr txBox="1"/>
            <p:nvPr/>
          </p:nvSpPr>
          <p:spPr>
            <a:xfrm>
              <a:off x="6529041" y="5478282"/>
              <a:ext cx="446720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cs typeface="Quire Sans" panose="020B0502040204020203" pitchFamily="34" charset="0"/>
                </a:rPr>
                <a:t>Famous for its Donegal tweed</a:t>
              </a:r>
            </a:p>
          </p:txBody>
        </p:sp>
      </p:grpSp>
      <p:pic>
        <p:nvPicPr>
          <p:cNvPr id="3078" name="Picture 6" descr="Irish Flag Images, Stock Photos &amp; Vectors | Shutterstock">
            <a:extLst>
              <a:ext uri="{FF2B5EF4-FFF2-40B4-BE49-F238E27FC236}">
                <a16:creationId xmlns:a16="http://schemas.microsoft.com/office/drawing/2014/main" id="{A9B8F567-3B77-4A50-A988-076C86BB6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r="16786" b="7352"/>
          <a:stretch/>
        </p:blipFill>
        <p:spPr bwMode="auto">
          <a:xfrm>
            <a:off x="4207659" y="226818"/>
            <a:ext cx="1963228" cy="196322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8562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07CEB-B37D-4779-BB64-7EFD62AD8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338" y="770988"/>
            <a:ext cx="7545324" cy="5316024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98DCBC7-E249-4D06-B106-31BBE096872F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erlin Sans FB" panose="020E0602020502020306" pitchFamily="34" charset="0"/>
              </a:rPr>
              <a:t>Where is Donegal, Ireland?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551625-6000-45DD-A971-9731B1DE716E}"/>
              </a:ext>
            </a:extLst>
          </p:cNvPr>
          <p:cNvSpPr txBox="1"/>
          <p:nvPr/>
        </p:nvSpPr>
        <p:spPr>
          <a:xfrm>
            <a:off x="4268067" y="3454167"/>
            <a:ext cx="723384" cy="2769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Donegal</a:t>
            </a:r>
          </a:p>
        </p:txBody>
      </p:sp>
    </p:spTree>
    <p:extLst>
      <p:ext uri="{BB962C8B-B14F-4D97-AF65-F5344CB8AC3E}">
        <p14:creationId xmlns:p14="http://schemas.microsoft.com/office/powerpoint/2010/main" val="35722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3924AD-B8DB-480F-8470-0C1EB81C3F28}"/>
              </a:ext>
            </a:extLst>
          </p:cNvPr>
          <p:cNvSpPr txBox="1"/>
          <p:nvPr/>
        </p:nvSpPr>
        <p:spPr>
          <a:xfrm>
            <a:off x="1963437" y="804187"/>
            <a:ext cx="1960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Donegal</a:t>
            </a:r>
          </a:p>
        </p:txBody>
      </p:sp>
      <p:pic>
        <p:nvPicPr>
          <p:cNvPr id="2" name="Online Media 1" title="Soaring Over the Wild Atlantic Way">
            <a:hlinkClick r:id="" action="ppaction://media"/>
            <a:extLst>
              <a:ext uri="{FF2B5EF4-FFF2-40B4-BE49-F238E27FC236}">
                <a16:creationId xmlns:a16="http://schemas.microsoft.com/office/drawing/2014/main" id="{5B9FFEB2-CDD2-4890-A362-C6049C47A8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13357" y="1714500"/>
            <a:ext cx="6565285" cy="369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1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C873B-7EBD-47FE-AFCD-A39549D78195}"/>
              </a:ext>
            </a:extLst>
          </p:cNvPr>
          <p:cNvSpPr txBox="1"/>
          <p:nvPr/>
        </p:nvSpPr>
        <p:spPr>
          <a:xfrm>
            <a:off x="3416104" y="431985"/>
            <a:ext cx="535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re Sans" panose="020B0502040400020003" pitchFamily="34" charset="0"/>
                <a:cs typeface="Quire Sans" panose="020B0502040400020003" pitchFamily="34" charset="0"/>
              </a:rPr>
              <a:t>Donegal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80098" y="1415098"/>
            <a:ext cx="1203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True or False:</a:t>
            </a:r>
          </a:p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You can see the Northern Lights from Donegal’s </a:t>
            </a:r>
            <a:r>
              <a:rPr lang="en-US" sz="2800" dirty="0" err="1">
                <a:latin typeface="Quire Sans" panose="020B0502040400020003" pitchFamily="34" charset="0"/>
                <a:cs typeface="Quire Sans" panose="020B0502040400020003" pitchFamily="34" charset="0"/>
              </a:rPr>
              <a:t>Inishowen</a:t>
            </a:r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 Peninsula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2A6B0F-0013-4DA3-A35F-B20D3AA43A14}"/>
              </a:ext>
            </a:extLst>
          </p:cNvPr>
          <p:cNvSpPr/>
          <p:nvPr/>
        </p:nvSpPr>
        <p:spPr>
          <a:xfrm>
            <a:off x="2813616" y="3013548"/>
            <a:ext cx="2679895" cy="1674878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bg1"/>
                </a:solidFill>
                <a:latin typeface="Berlin Sans FB" panose="020E0602020502020306" pitchFamily="34" charset="0"/>
              </a:rPr>
              <a:t>True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348337-A3C9-405D-8A4D-CB271AD230F2}"/>
              </a:ext>
            </a:extLst>
          </p:cNvPr>
          <p:cNvSpPr/>
          <p:nvPr/>
        </p:nvSpPr>
        <p:spPr>
          <a:xfrm>
            <a:off x="6698491" y="3013548"/>
            <a:ext cx="2679895" cy="1674878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7500">
                  <a:shade val="30000"/>
                  <a:satMod val="115000"/>
                </a:srgbClr>
              </a:gs>
              <a:gs pos="50000">
                <a:srgbClr val="FF7500">
                  <a:shade val="67500"/>
                  <a:satMod val="115000"/>
                </a:srgbClr>
              </a:gs>
              <a:gs pos="100000">
                <a:srgbClr val="FF75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308962"/>
              <a:satOff val="-4011"/>
              <a:lumOff val="261"/>
              <a:alphaOff val="0"/>
            </a:schemeClr>
          </a:fillRef>
          <a:effectRef idx="0">
            <a:schemeClr val="accent5">
              <a:hueOff val="-2308962"/>
              <a:satOff val="-4011"/>
              <a:lumOff val="2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False</a:t>
            </a:r>
            <a:endParaRPr lang="en-US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4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Bologna, Italy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B4CD-9F65-4973-B707-A27BB27E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845" y="935640"/>
            <a:ext cx="4974771" cy="58221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Interesting</a:t>
            </a:r>
            <a:r>
              <a:rPr lang="en-US" dirty="0"/>
              <a:t> </a:t>
            </a: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Facts</a:t>
            </a:r>
          </a:p>
          <a:p>
            <a:endParaRPr lang="en-US" dirty="0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31FC782B-0441-4EF2-A63B-B43646846D65}"/>
              </a:ext>
            </a:extLst>
          </p:cNvPr>
          <p:cNvSpPr/>
          <p:nvPr/>
        </p:nvSpPr>
        <p:spPr>
          <a:xfrm>
            <a:off x="6452392" y="1775581"/>
            <a:ext cx="4737839" cy="1221851"/>
          </a:xfrm>
          <a:prstGeom prst="roundRect">
            <a:avLst>
              <a:gd name="adj" fmla="val 48905"/>
            </a:avLst>
          </a:prstGeom>
          <a:gradFill flip="none" rotWithShape="1">
            <a:gsLst>
              <a:gs pos="0">
                <a:srgbClr val="009246">
                  <a:shade val="30000"/>
                  <a:satMod val="115000"/>
                </a:srgbClr>
              </a:gs>
              <a:gs pos="50000">
                <a:srgbClr val="009246">
                  <a:shade val="67500"/>
                  <a:satMod val="115000"/>
                </a:srgbClr>
              </a:gs>
              <a:gs pos="100000">
                <a:srgbClr val="009246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cs typeface="Quire Sans" panose="020B0502040204020203" pitchFamily="34" charset="0"/>
              </a:rPr>
              <a:t>Bologna is home to the oldest university in the world, the University of Bologna (est. AD 1088)</a:t>
            </a:r>
          </a:p>
        </p:txBody>
      </p: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8CAF82DE-8154-46CA-B0FE-4D0EA379DC17}"/>
              </a:ext>
            </a:extLst>
          </p:cNvPr>
          <p:cNvGrpSpPr/>
          <p:nvPr/>
        </p:nvGrpSpPr>
        <p:grpSpPr>
          <a:xfrm>
            <a:off x="7151810" y="3240711"/>
            <a:ext cx="4846532" cy="1221851"/>
            <a:chOff x="7151810" y="3523786"/>
            <a:chExt cx="4846532" cy="1221851"/>
          </a:xfrm>
          <a:solidFill>
            <a:schemeClr val="tx1"/>
          </a:solidFill>
        </p:grpSpPr>
        <p:sp>
          <p:nvSpPr>
            <p:cNvPr id="365" name="Rectangle: Rounded Corners 364">
              <a:extLst>
                <a:ext uri="{FF2B5EF4-FFF2-40B4-BE49-F238E27FC236}">
                  <a16:creationId xmlns:a16="http://schemas.microsoft.com/office/drawing/2014/main" id="{A63B0321-E346-4885-A963-2E54F9E077ED}"/>
                </a:ext>
              </a:extLst>
            </p:cNvPr>
            <p:cNvSpPr/>
            <p:nvPr/>
          </p:nvSpPr>
          <p:spPr>
            <a:xfrm>
              <a:off x="7151810" y="3523786"/>
              <a:ext cx="4846532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42896410-5D37-42D0-95CD-F2CD8A2A17BF}"/>
                </a:ext>
              </a:extLst>
            </p:cNvPr>
            <p:cNvSpPr txBox="1"/>
            <p:nvPr/>
          </p:nvSpPr>
          <p:spPr>
            <a:xfrm>
              <a:off x="7862788" y="3664660"/>
              <a:ext cx="3424575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cs typeface="Quire Sans" panose="020B0502040204020203" pitchFamily="34" charset="0"/>
                </a:rPr>
                <a:t>Bologna is where the famous Bolognese sauce was first created</a:t>
              </a:r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3B1A7880-4FF4-49CC-BF33-6F3BCCA79B7A}"/>
              </a:ext>
            </a:extLst>
          </p:cNvPr>
          <p:cNvGrpSpPr/>
          <p:nvPr/>
        </p:nvGrpSpPr>
        <p:grpSpPr>
          <a:xfrm>
            <a:off x="6330586" y="4700040"/>
            <a:ext cx="4897818" cy="1221851"/>
            <a:chOff x="6330586" y="5068840"/>
            <a:chExt cx="4897818" cy="1221851"/>
          </a:xfrm>
          <a:gradFill flip="none" rotWithShape="1">
            <a:gsLst>
              <a:gs pos="0">
                <a:srgbClr val="ED1C24">
                  <a:shade val="30000"/>
                  <a:satMod val="115000"/>
                </a:srgbClr>
              </a:gs>
              <a:gs pos="50000">
                <a:srgbClr val="ED1C24">
                  <a:shade val="67500"/>
                  <a:satMod val="115000"/>
                </a:srgbClr>
              </a:gs>
              <a:gs pos="100000">
                <a:srgbClr val="ED1C24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368" name="Rectangle: Rounded Corners 367">
              <a:extLst>
                <a:ext uri="{FF2B5EF4-FFF2-40B4-BE49-F238E27FC236}">
                  <a16:creationId xmlns:a16="http://schemas.microsoft.com/office/drawing/2014/main" id="{06C8E623-80B3-40AD-ABC7-CE75D6216395}"/>
                </a:ext>
              </a:extLst>
            </p:cNvPr>
            <p:cNvSpPr/>
            <p:nvPr/>
          </p:nvSpPr>
          <p:spPr>
            <a:xfrm>
              <a:off x="6330586" y="5068840"/>
              <a:ext cx="4897818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80212D3E-4BA2-452F-9E3E-25DC32B6FB29}"/>
                </a:ext>
              </a:extLst>
            </p:cNvPr>
            <p:cNvSpPr txBox="1"/>
            <p:nvPr/>
          </p:nvSpPr>
          <p:spPr>
            <a:xfrm>
              <a:off x="6545892" y="5178795"/>
              <a:ext cx="44672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cs typeface="Quire Sans" panose="020B0502040204020203" pitchFamily="34" charset="0"/>
                </a:rPr>
                <a:t>There are many medieval structures in Bologna, the two most prominent ones are known as “Two Towers”</a:t>
              </a:r>
              <a:endParaRPr lang="en-US" b="1" dirty="0">
                <a:cs typeface="Quire Sans" panose="020B0502040204020203" pitchFamily="34" charset="0"/>
              </a:endParaRPr>
            </a:p>
          </p:txBody>
        </p:sp>
      </p:grpSp>
      <p:pic>
        <p:nvPicPr>
          <p:cNvPr id="8194" name="Picture 2" descr="upload.wikimedia.org/wikipedia/en/thumb/0/03/Fl...">
            <a:extLst>
              <a:ext uri="{FF2B5EF4-FFF2-40B4-BE49-F238E27FC236}">
                <a16:creationId xmlns:a16="http://schemas.microsoft.com/office/drawing/2014/main" id="{E1ADD2B5-A0D1-48ED-B0A5-19B67B697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4099024" y="123666"/>
            <a:ext cx="2251141" cy="225114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567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C873B-7EBD-47FE-AFCD-A39549D78195}"/>
              </a:ext>
            </a:extLst>
          </p:cNvPr>
          <p:cNvSpPr txBox="1"/>
          <p:nvPr/>
        </p:nvSpPr>
        <p:spPr>
          <a:xfrm>
            <a:off x="3416104" y="431985"/>
            <a:ext cx="535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re Sans" panose="020B0502040400020003" pitchFamily="34" charset="0"/>
                <a:cs typeface="Quire Sans" panose="020B0502040400020003" pitchFamily="34" charset="0"/>
              </a:rPr>
              <a:t>Stuttgart, Germany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FE60A7-865C-479A-A5E8-92A5C52AEE0E}"/>
              </a:ext>
            </a:extLst>
          </p:cNvPr>
          <p:cNvSpPr/>
          <p:nvPr/>
        </p:nvSpPr>
        <p:spPr>
          <a:xfrm>
            <a:off x="2862178" y="2492771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kern="1200" dirty="0">
                <a:latin typeface="Berlin Sans FB" panose="020E0602020502020306" pitchFamily="34" charset="0"/>
              </a:rPr>
              <a:t>Ford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F977684-AC23-4FA2-B658-83FF7634B183}"/>
              </a:ext>
            </a:extLst>
          </p:cNvPr>
          <p:cNvSpPr/>
          <p:nvPr/>
        </p:nvSpPr>
        <p:spPr>
          <a:xfrm>
            <a:off x="6233612" y="2492771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rgbClr val="FFDE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308962"/>
              <a:satOff val="-4011"/>
              <a:lumOff val="261"/>
              <a:alphaOff val="0"/>
            </a:schemeClr>
          </a:fillRef>
          <a:effectRef idx="0">
            <a:schemeClr val="accent5">
              <a:hueOff val="-2308962"/>
              <a:satOff val="-4011"/>
              <a:lumOff val="2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dirty="0">
                <a:latin typeface="Berlin Sans FB" panose="020E0602020502020306" pitchFamily="34" charset="0"/>
              </a:rPr>
              <a:t>Porsche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D1A44C5-80EA-4330-98F5-CA7E6A19182C}"/>
              </a:ext>
            </a:extLst>
          </p:cNvPr>
          <p:cNvSpPr/>
          <p:nvPr/>
        </p:nvSpPr>
        <p:spPr>
          <a:xfrm>
            <a:off x="2862177" y="4637466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617924"/>
              <a:satOff val="-8021"/>
              <a:lumOff val="523"/>
              <a:alphaOff val="0"/>
            </a:schemeClr>
          </a:fillRef>
          <a:effectRef idx="0">
            <a:schemeClr val="accent5">
              <a:hueOff val="-4617924"/>
              <a:satOff val="-8021"/>
              <a:lumOff val="52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dirty="0">
                <a:latin typeface="Berlin Sans FB" panose="020E0602020502020306" pitchFamily="34" charset="0"/>
              </a:rPr>
              <a:t>Audi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0421700-31C7-4289-9EA0-349D61682F3D}"/>
              </a:ext>
            </a:extLst>
          </p:cNvPr>
          <p:cNvSpPr/>
          <p:nvPr/>
        </p:nvSpPr>
        <p:spPr>
          <a:xfrm>
            <a:off x="6233611" y="4637466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926885"/>
              <a:satOff val="-12032"/>
              <a:lumOff val="784"/>
              <a:alphaOff val="0"/>
            </a:schemeClr>
          </a:fillRef>
          <a:effectRef idx="0">
            <a:schemeClr val="accent5">
              <a:hueOff val="-6926885"/>
              <a:satOff val="-12032"/>
              <a:lumOff val="7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dirty="0">
                <a:latin typeface="Berlin Sans FB" panose="020E0602020502020306" pitchFamily="34" charset="0"/>
              </a:rPr>
              <a:t>BMW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-72888" y="1169989"/>
            <a:ext cx="12337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Quire Sans" panose="020B0502040400020003" pitchFamily="34" charset="0"/>
                <a:cs typeface="Quire Sans" panose="020B0502040400020003" pitchFamily="34" charset="0"/>
              </a:rPr>
              <a:t>Which one of these is not made in Stuttgart, Germany?</a:t>
            </a:r>
          </a:p>
        </p:txBody>
      </p:sp>
    </p:spTree>
    <p:extLst>
      <p:ext uri="{BB962C8B-B14F-4D97-AF65-F5344CB8AC3E}">
        <p14:creationId xmlns:p14="http://schemas.microsoft.com/office/powerpoint/2010/main" val="132916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AC975D-755E-4F62-8622-960C25981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171" y="534694"/>
            <a:ext cx="8411658" cy="5779189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98DCBC7-E249-4D06-B106-31BBE096872F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erlin Sans FB" panose="020E0602020502020306" pitchFamily="34" charset="0"/>
              </a:rPr>
              <a:t>Where is Bologna, Italy?</a:t>
            </a:r>
          </a:p>
        </p:txBody>
      </p:sp>
    </p:spTree>
    <p:extLst>
      <p:ext uri="{BB962C8B-B14F-4D97-AF65-F5344CB8AC3E}">
        <p14:creationId xmlns:p14="http://schemas.microsoft.com/office/powerpoint/2010/main" val="29308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nline Media 2" title="Bologna">
            <a:hlinkClick r:id="" action="ppaction://media"/>
            <a:extLst>
              <a:ext uri="{FF2B5EF4-FFF2-40B4-BE49-F238E27FC236}">
                <a16:creationId xmlns:a16="http://schemas.microsoft.com/office/drawing/2014/main" id="{C1BEA467-62E5-4138-A179-D3DCCB09A5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35882" y="1518110"/>
            <a:ext cx="7120236" cy="400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3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C873B-7EBD-47FE-AFCD-A39549D78195}"/>
              </a:ext>
            </a:extLst>
          </p:cNvPr>
          <p:cNvSpPr txBox="1"/>
          <p:nvPr/>
        </p:nvSpPr>
        <p:spPr>
          <a:xfrm>
            <a:off x="3416104" y="431985"/>
            <a:ext cx="535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re Sans" panose="020B0502040400020003" pitchFamily="34" charset="0"/>
                <a:cs typeface="Quire Sans" panose="020B0502040400020003" pitchFamily="34" charset="0"/>
              </a:rPr>
              <a:t>Bologna, Italy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FE60A7-865C-479A-A5E8-92A5C52AEE0E}"/>
              </a:ext>
            </a:extLst>
          </p:cNvPr>
          <p:cNvSpPr/>
          <p:nvPr/>
        </p:nvSpPr>
        <p:spPr>
          <a:xfrm>
            <a:off x="3206127" y="2492771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9246">
                  <a:shade val="30000"/>
                  <a:satMod val="115000"/>
                </a:srgbClr>
              </a:gs>
              <a:gs pos="50000">
                <a:srgbClr val="009246">
                  <a:shade val="67500"/>
                  <a:satMod val="115000"/>
                </a:srgbClr>
              </a:gs>
              <a:gs pos="100000">
                <a:srgbClr val="009246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kern="1200" dirty="0">
                <a:solidFill>
                  <a:schemeClr val="tx1"/>
                </a:solidFill>
                <a:latin typeface="Berlin Sans FB" panose="020E0602020502020306" pitchFamily="34" charset="0"/>
              </a:rPr>
              <a:t>Alfredo Sauce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F977684-AC23-4FA2-B658-83FF7634B183}"/>
              </a:ext>
            </a:extLst>
          </p:cNvPr>
          <p:cNvSpPr/>
          <p:nvPr/>
        </p:nvSpPr>
        <p:spPr>
          <a:xfrm>
            <a:off x="6233612" y="2492771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D1C24">
                  <a:shade val="30000"/>
                  <a:satMod val="115000"/>
                </a:srgbClr>
              </a:gs>
              <a:gs pos="50000">
                <a:srgbClr val="ED1C24">
                  <a:shade val="67500"/>
                  <a:satMod val="115000"/>
                </a:srgbClr>
              </a:gs>
              <a:gs pos="100000">
                <a:srgbClr val="ED1C24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308962"/>
              <a:satOff val="-4011"/>
              <a:lumOff val="261"/>
              <a:alphaOff val="0"/>
            </a:schemeClr>
          </a:fillRef>
          <a:effectRef idx="0">
            <a:schemeClr val="accent5">
              <a:hueOff val="-2308962"/>
              <a:satOff val="-4011"/>
              <a:lumOff val="2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Bechamel Sauce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D1A44C5-80EA-4330-98F5-CA7E6A19182C}"/>
              </a:ext>
            </a:extLst>
          </p:cNvPr>
          <p:cNvSpPr/>
          <p:nvPr/>
        </p:nvSpPr>
        <p:spPr>
          <a:xfrm>
            <a:off x="3206127" y="4419353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617924"/>
              <a:satOff val="-8021"/>
              <a:lumOff val="523"/>
              <a:alphaOff val="0"/>
            </a:schemeClr>
          </a:fillRef>
          <a:effectRef idx="0">
            <a:schemeClr val="accent5">
              <a:hueOff val="-4617924"/>
              <a:satOff val="-8021"/>
              <a:lumOff val="52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Hollandaise Sauce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0421700-31C7-4289-9EA0-349D61682F3D}"/>
              </a:ext>
            </a:extLst>
          </p:cNvPr>
          <p:cNvSpPr/>
          <p:nvPr/>
        </p:nvSpPr>
        <p:spPr>
          <a:xfrm>
            <a:off x="6233612" y="4419353"/>
            <a:ext cx="2752259" cy="1651355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lumOff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926885"/>
              <a:satOff val="-12032"/>
              <a:lumOff val="784"/>
              <a:alphaOff val="0"/>
            </a:schemeClr>
          </a:fillRef>
          <a:effectRef idx="0">
            <a:schemeClr val="accent5">
              <a:hueOff val="-6926885"/>
              <a:satOff val="-12032"/>
              <a:lumOff val="7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>
                <a:solidFill>
                  <a:schemeClr val="tx1"/>
                </a:solidFill>
                <a:latin typeface="Berlin Sans FB" panose="020E0602020502020306" pitchFamily="34" charset="0"/>
              </a:rPr>
              <a:t>Bolognese Sauce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80098" y="1415098"/>
            <a:ext cx="12031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What is the meat-based sauce in Italian cuisine that originated in Bologna? </a:t>
            </a:r>
          </a:p>
        </p:txBody>
      </p:sp>
    </p:spTree>
    <p:extLst>
      <p:ext uri="{BB962C8B-B14F-4D97-AF65-F5344CB8AC3E}">
        <p14:creationId xmlns:p14="http://schemas.microsoft.com/office/powerpoint/2010/main" val="425203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Galway, Ireland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B4CD-9F65-4973-B707-A27BB27E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2193" y="540945"/>
            <a:ext cx="4974771" cy="58221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700" dirty="0">
                <a:latin typeface="Quire Sans" panose="020B0502040400020003" pitchFamily="34" charset="0"/>
                <a:cs typeface="Quire Sans" panose="020B0502040400020003" pitchFamily="34" charset="0"/>
              </a:rPr>
              <a:t>Interesting Facts</a:t>
            </a:r>
            <a:endParaRPr lang="en-US" dirty="0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31FC782B-0441-4EF2-A63B-B43646846D65}"/>
              </a:ext>
            </a:extLst>
          </p:cNvPr>
          <p:cNvSpPr/>
          <p:nvPr/>
        </p:nvSpPr>
        <p:spPr>
          <a:xfrm>
            <a:off x="6667845" y="1842564"/>
            <a:ext cx="4737839" cy="1221851"/>
          </a:xfrm>
          <a:prstGeom prst="roundRect">
            <a:avLst>
              <a:gd name="adj" fmla="val 48905"/>
            </a:avLst>
          </a:prstGeom>
          <a:solidFill>
            <a:srgbClr val="009F5C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cs typeface="Quire Sans" panose="020B0502040204020203" pitchFamily="34" charset="0"/>
              </a:rPr>
              <a:t>Galway is home to the Claddagh Ring</a:t>
            </a:r>
          </a:p>
        </p:txBody>
      </p: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3B1A7880-4FF4-49CC-BF33-6F3BCCA79B7A}"/>
              </a:ext>
            </a:extLst>
          </p:cNvPr>
          <p:cNvGrpSpPr/>
          <p:nvPr/>
        </p:nvGrpSpPr>
        <p:grpSpPr>
          <a:xfrm>
            <a:off x="6638520" y="4595009"/>
            <a:ext cx="4897818" cy="1221851"/>
            <a:chOff x="6330586" y="5068840"/>
            <a:chExt cx="4897818" cy="1221851"/>
          </a:xfrm>
          <a:solidFill>
            <a:srgbClr val="FF7500"/>
          </a:solidFill>
        </p:grpSpPr>
        <p:sp>
          <p:nvSpPr>
            <p:cNvPr id="368" name="Rectangle: Rounded Corners 367">
              <a:extLst>
                <a:ext uri="{FF2B5EF4-FFF2-40B4-BE49-F238E27FC236}">
                  <a16:creationId xmlns:a16="http://schemas.microsoft.com/office/drawing/2014/main" id="{06C8E623-80B3-40AD-ABC7-CE75D6216395}"/>
                </a:ext>
              </a:extLst>
            </p:cNvPr>
            <p:cNvSpPr/>
            <p:nvPr/>
          </p:nvSpPr>
          <p:spPr>
            <a:xfrm>
              <a:off x="6330586" y="5068840"/>
              <a:ext cx="4897818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80212D3E-4BA2-452F-9E3E-25DC32B6FB29}"/>
                </a:ext>
              </a:extLst>
            </p:cNvPr>
            <p:cNvSpPr txBox="1"/>
            <p:nvPr/>
          </p:nvSpPr>
          <p:spPr>
            <a:xfrm>
              <a:off x="6549336" y="5486033"/>
              <a:ext cx="446720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cs typeface="Quire Sans" panose="020B0502040204020203" pitchFamily="34" charset="0"/>
                </a:rPr>
                <a:t>Galway is home to the Spanish Arch</a:t>
              </a:r>
            </a:p>
          </p:txBody>
        </p:sp>
      </p:grpSp>
      <p:pic>
        <p:nvPicPr>
          <p:cNvPr id="3078" name="Picture 6" descr="Irish Flag Images, Stock Photos &amp; Vectors | Shutterstock">
            <a:extLst>
              <a:ext uri="{FF2B5EF4-FFF2-40B4-BE49-F238E27FC236}">
                <a16:creationId xmlns:a16="http://schemas.microsoft.com/office/drawing/2014/main" id="{A9B8F567-3B77-4A50-A988-076C86BB6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r="16786" b="7352"/>
          <a:stretch/>
        </p:blipFill>
        <p:spPr bwMode="auto">
          <a:xfrm>
            <a:off x="4207659" y="226818"/>
            <a:ext cx="1963228" cy="196322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alway - 1 Quay Street - Claddagh Gold... © Joseph Mischyshyn cc ...">
            <a:extLst>
              <a:ext uri="{FF2B5EF4-FFF2-40B4-BE49-F238E27FC236}">
                <a16:creationId xmlns:a16="http://schemas.microsoft.com/office/drawing/2014/main" id="{CC06DD6E-945E-432B-97FA-B712937B3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087" y="1011543"/>
            <a:ext cx="1831346" cy="12218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3F38620-EA28-4FCA-B0B2-23E0D83AA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087" y="5400567"/>
            <a:ext cx="1801194" cy="12568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C1B945-230F-4645-8C4C-0CA723E740CB}"/>
              </a:ext>
            </a:extLst>
          </p:cNvPr>
          <p:cNvSpPr/>
          <p:nvPr/>
        </p:nvSpPr>
        <p:spPr>
          <a:xfrm>
            <a:off x="7164377" y="3218786"/>
            <a:ext cx="4737839" cy="1221851"/>
          </a:xfrm>
          <a:prstGeom prst="roundRect">
            <a:avLst>
              <a:gd name="adj" fmla="val 4890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Quire Sans" panose="020B0502040204020203" pitchFamily="34" charset="0"/>
              </a:rPr>
              <a:t>Galway is known as the Gateway to Connemara</a:t>
            </a:r>
          </a:p>
        </p:txBody>
      </p:sp>
    </p:spTree>
    <p:extLst>
      <p:ext uri="{BB962C8B-B14F-4D97-AF65-F5344CB8AC3E}">
        <p14:creationId xmlns:p14="http://schemas.microsoft.com/office/powerpoint/2010/main" val="19154634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76FD40-D068-4E06-B93C-4FA957D3C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74" y="616990"/>
            <a:ext cx="8188452" cy="5458968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98DCBC7-E249-4D06-B106-31BBE096872F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erlin Sans FB" panose="020E0602020502020306" pitchFamily="34" charset="0"/>
              </a:rPr>
              <a:t>Where is Galway, Ireland?</a:t>
            </a:r>
          </a:p>
        </p:txBody>
      </p:sp>
    </p:spTree>
    <p:extLst>
      <p:ext uri="{BB962C8B-B14F-4D97-AF65-F5344CB8AC3E}">
        <p14:creationId xmlns:p14="http://schemas.microsoft.com/office/powerpoint/2010/main" val="294768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3924AD-B8DB-480F-8470-0C1EB81C3F28}"/>
              </a:ext>
            </a:extLst>
          </p:cNvPr>
          <p:cNvSpPr txBox="1"/>
          <p:nvPr/>
        </p:nvSpPr>
        <p:spPr>
          <a:xfrm>
            <a:off x="1963437" y="804187"/>
            <a:ext cx="1755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Galway</a:t>
            </a:r>
          </a:p>
        </p:txBody>
      </p:sp>
      <p:pic>
        <p:nvPicPr>
          <p:cNvPr id="2" name="Online Media 1" title="Top 5 things to do in Galway">
            <a:hlinkClick r:id="" action="ppaction://media"/>
            <a:extLst>
              <a:ext uri="{FF2B5EF4-FFF2-40B4-BE49-F238E27FC236}">
                <a16:creationId xmlns:a16="http://schemas.microsoft.com/office/drawing/2014/main" id="{D6D9A0B3-8A9D-4BCA-9C2C-11C4E0BAA4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91232" y="1644019"/>
            <a:ext cx="7209536" cy="405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9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C873B-7EBD-47FE-AFCD-A39549D78195}"/>
              </a:ext>
            </a:extLst>
          </p:cNvPr>
          <p:cNvSpPr txBox="1"/>
          <p:nvPr/>
        </p:nvSpPr>
        <p:spPr>
          <a:xfrm>
            <a:off x="3416104" y="431985"/>
            <a:ext cx="535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re Sans" panose="020B0502040400020003" pitchFamily="34" charset="0"/>
                <a:cs typeface="Quire Sans" panose="020B0502040400020003" pitchFamily="34" charset="0"/>
              </a:rPr>
              <a:t>Galway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80098" y="1415098"/>
            <a:ext cx="1203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True or False:</a:t>
            </a:r>
          </a:p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Galway is one of only five UNESCO Cities of Film in the world.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2A6B0F-0013-4DA3-A35F-B20D3AA43A14}"/>
              </a:ext>
            </a:extLst>
          </p:cNvPr>
          <p:cNvSpPr/>
          <p:nvPr/>
        </p:nvSpPr>
        <p:spPr>
          <a:xfrm>
            <a:off x="2813616" y="3013548"/>
            <a:ext cx="2679895" cy="1674878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bg1"/>
                </a:solidFill>
                <a:latin typeface="Berlin Sans FB" panose="020E0602020502020306" pitchFamily="34" charset="0"/>
              </a:rPr>
              <a:t>True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348337-A3C9-405D-8A4D-CB271AD230F2}"/>
              </a:ext>
            </a:extLst>
          </p:cNvPr>
          <p:cNvSpPr/>
          <p:nvPr/>
        </p:nvSpPr>
        <p:spPr>
          <a:xfrm>
            <a:off x="6698491" y="3013548"/>
            <a:ext cx="2679895" cy="1674878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7500">
                  <a:shade val="30000"/>
                  <a:satMod val="115000"/>
                </a:srgbClr>
              </a:gs>
              <a:gs pos="50000">
                <a:srgbClr val="FF7500">
                  <a:shade val="67500"/>
                  <a:satMod val="115000"/>
                </a:srgbClr>
              </a:gs>
              <a:gs pos="100000">
                <a:srgbClr val="FF75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308962"/>
              <a:satOff val="-4011"/>
              <a:lumOff val="261"/>
              <a:alphaOff val="0"/>
            </a:schemeClr>
          </a:fillRef>
          <a:effectRef idx="0">
            <a:schemeClr val="accent5">
              <a:hueOff val="-2308962"/>
              <a:satOff val="-4011"/>
              <a:lumOff val="2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False</a:t>
            </a:r>
            <a:endParaRPr lang="en-US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37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Szczecin, Poland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B4CD-9F65-4973-B707-A27BB27E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395" y="645003"/>
            <a:ext cx="5311322" cy="837753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n-US" sz="9800" dirty="0">
                <a:latin typeface="Quire Sans" panose="020B0502040400020003" pitchFamily="34" charset="0"/>
                <a:cs typeface="Quire Sans" panose="020B0502040400020003" pitchFamily="34" charset="0"/>
              </a:rPr>
              <a:t>Szczecin</a:t>
            </a:r>
            <a:r>
              <a:rPr lang="en-US" sz="8000" dirty="0">
                <a:latin typeface="Quire Sans" panose="020B0502040400020003" pitchFamily="34" charset="0"/>
                <a:cs typeface="Quire Sans" panose="020B0502040400020003" pitchFamily="34" charset="0"/>
              </a:rPr>
              <a:t> </a:t>
            </a:r>
            <a:r>
              <a:rPr lang="en-US" sz="4900" dirty="0">
                <a:latin typeface="Quire Sans" panose="020B0502040400020003" pitchFamily="34" charset="0"/>
                <a:cs typeface="Quire Sans" panose="020B0502040400020003" pitchFamily="34" charset="0"/>
              </a:rPr>
              <a:t>[</a:t>
            </a:r>
            <a:r>
              <a:rPr lang="en-US" sz="4900" b="0" i="0" dirty="0">
                <a:effectLst/>
                <a:latin typeface="Roboto"/>
              </a:rPr>
              <a:t>SHCHETCH-in]</a:t>
            </a:r>
            <a:endParaRPr lang="en-US" sz="8000" b="0" i="0" dirty="0">
              <a:effectLst/>
              <a:latin typeface="Roboto"/>
            </a:endParaRPr>
          </a:p>
          <a:p>
            <a:pPr marL="0" indent="0" algn="ctr">
              <a:buNone/>
            </a:pPr>
            <a:r>
              <a:rPr lang="en-US" sz="8000" dirty="0">
                <a:latin typeface="Quire Sans" panose="020B0502040400020003" pitchFamily="34" charset="0"/>
                <a:cs typeface="Quire Sans" panose="020B0502040400020003" pitchFamily="34" charset="0"/>
              </a:rPr>
              <a:t> is famous for….</a:t>
            </a:r>
          </a:p>
          <a:p>
            <a:endParaRPr lang="en-US" dirty="0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31FC782B-0441-4EF2-A63B-B43646846D65}"/>
              </a:ext>
            </a:extLst>
          </p:cNvPr>
          <p:cNvSpPr/>
          <p:nvPr/>
        </p:nvSpPr>
        <p:spPr>
          <a:xfrm>
            <a:off x="6452392" y="1775581"/>
            <a:ext cx="4737839" cy="1221851"/>
          </a:xfrm>
          <a:prstGeom prst="roundRect">
            <a:avLst>
              <a:gd name="adj" fmla="val 4890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Quire Sans" panose="020B0502040204020203" pitchFamily="34" charset="0"/>
              </a:rPr>
              <a:t>Tall Ships Race</a:t>
            </a:r>
          </a:p>
        </p:txBody>
      </p: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8CAF82DE-8154-46CA-B0FE-4D0EA379DC17}"/>
              </a:ext>
            </a:extLst>
          </p:cNvPr>
          <p:cNvGrpSpPr/>
          <p:nvPr/>
        </p:nvGrpSpPr>
        <p:grpSpPr>
          <a:xfrm>
            <a:off x="7151810" y="3240711"/>
            <a:ext cx="4846532" cy="1221851"/>
            <a:chOff x="7151810" y="3523786"/>
            <a:chExt cx="4846532" cy="1221851"/>
          </a:xfrm>
          <a:solidFill>
            <a:srgbClr val="C20101"/>
          </a:solidFill>
        </p:grpSpPr>
        <p:sp>
          <p:nvSpPr>
            <p:cNvPr id="365" name="Rectangle: Rounded Corners 364">
              <a:extLst>
                <a:ext uri="{FF2B5EF4-FFF2-40B4-BE49-F238E27FC236}">
                  <a16:creationId xmlns:a16="http://schemas.microsoft.com/office/drawing/2014/main" id="{A63B0321-E346-4885-A963-2E54F9E077ED}"/>
                </a:ext>
              </a:extLst>
            </p:cNvPr>
            <p:cNvSpPr/>
            <p:nvPr/>
          </p:nvSpPr>
          <p:spPr>
            <a:xfrm>
              <a:off x="7151810" y="3523786"/>
              <a:ext cx="4846532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42896410-5D37-42D0-95CD-F2CD8A2A17BF}"/>
                </a:ext>
              </a:extLst>
            </p:cNvPr>
            <p:cNvSpPr txBox="1"/>
            <p:nvPr/>
          </p:nvSpPr>
          <p:spPr>
            <a:xfrm>
              <a:off x="7862788" y="3931756"/>
              <a:ext cx="342457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cs typeface="Quire Sans" panose="020B0502040204020203" pitchFamily="34" charset="0"/>
                </a:rPr>
                <a:t>Philharmonic Concert Hall</a:t>
              </a:r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3B1A7880-4FF4-49CC-BF33-6F3BCCA79B7A}"/>
              </a:ext>
            </a:extLst>
          </p:cNvPr>
          <p:cNvGrpSpPr/>
          <p:nvPr/>
        </p:nvGrpSpPr>
        <p:grpSpPr>
          <a:xfrm>
            <a:off x="6330586" y="4700040"/>
            <a:ext cx="4897818" cy="1221851"/>
            <a:chOff x="6330586" y="5068840"/>
            <a:chExt cx="4897818" cy="1221851"/>
          </a:xfrm>
          <a:solidFill>
            <a:schemeClr val="tx1"/>
          </a:solidFill>
        </p:grpSpPr>
        <p:sp>
          <p:nvSpPr>
            <p:cNvPr id="368" name="Rectangle: Rounded Corners 367">
              <a:extLst>
                <a:ext uri="{FF2B5EF4-FFF2-40B4-BE49-F238E27FC236}">
                  <a16:creationId xmlns:a16="http://schemas.microsoft.com/office/drawing/2014/main" id="{06C8E623-80B3-40AD-ABC7-CE75D6216395}"/>
                </a:ext>
              </a:extLst>
            </p:cNvPr>
            <p:cNvSpPr/>
            <p:nvPr/>
          </p:nvSpPr>
          <p:spPr>
            <a:xfrm>
              <a:off x="6330586" y="5068840"/>
              <a:ext cx="4897818" cy="1221851"/>
            </a:xfrm>
            <a:prstGeom prst="roundRect">
              <a:avLst>
                <a:gd name="adj" fmla="val 4890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80212D3E-4BA2-452F-9E3E-25DC32B6FB29}"/>
                </a:ext>
              </a:extLst>
            </p:cNvPr>
            <p:cNvSpPr txBox="1"/>
            <p:nvPr/>
          </p:nvSpPr>
          <p:spPr>
            <a:xfrm>
              <a:off x="6529041" y="5478282"/>
              <a:ext cx="446720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cs typeface="Quire Sans" panose="020B0502040204020203" pitchFamily="34" charset="0"/>
                </a:rPr>
                <a:t>Underground Tunnels with 5 levels</a:t>
              </a:r>
            </a:p>
          </p:txBody>
        </p:sp>
      </p:grpSp>
      <p:pic>
        <p:nvPicPr>
          <p:cNvPr id="4098" name="Picture 2" descr="Flag of Poland | Poland flag, Polish flag, Flags of the world">
            <a:extLst>
              <a:ext uri="{FF2B5EF4-FFF2-40B4-BE49-F238E27FC236}">
                <a16:creationId xmlns:a16="http://schemas.microsoft.com/office/drawing/2014/main" id="{E8F022F0-2487-4890-BD38-F8FF18DFF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9" r="19059"/>
          <a:stretch/>
        </p:blipFill>
        <p:spPr bwMode="auto">
          <a:xfrm>
            <a:off x="4065938" y="149949"/>
            <a:ext cx="2153591" cy="215359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2815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9F81C9-E697-48A3-90EB-00BF3347E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34" y="1158284"/>
            <a:ext cx="9853331" cy="4318971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98DCBC7-E249-4D06-B106-31BBE096872F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erlin Sans FB" panose="020E0602020502020306" pitchFamily="34" charset="0"/>
              </a:rPr>
              <a:t>Where is Szczecin, Poland?</a:t>
            </a:r>
          </a:p>
        </p:txBody>
      </p:sp>
    </p:spTree>
    <p:extLst>
      <p:ext uri="{BB962C8B-B14F-4D97-AF65-F5344CB8AC3E}">
        <p14:creationId xmlns:p14="http://schemas.microsoft.com/office/powerpoint/2010/main" val="22979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3924AD-B8DB-480F-8470-0C1EB81C3F28}"/>
              </a:ext>
            </a:extLst>
          </p:cNvPr>
          <p:cNvSpPr txBox="1"/>
          <p:nvPr/>
        </p:nvSpPr>
        <p:spPr>
          <a:xfrm>
            <a:off x="1963437" y="804187"/>
            <a:ext cx="2024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Szczecin</a:t>
            </a:r>
            <a:endParaRPr lang="en-US" sz="1600" dirty="0">
              <a:latin typeface="+mj-lt"/>
            </a:endParaRPr>
          </a:p>
        </p:txBody>
      </p:sp>
      <p:pic>
        <p:nvPicPr>
          <p:cNvPr id="3" name="Online Media 2" title="Tall Ships Races 2013 Szczecin">
            <a:hlinkClick r:id="" action="ppaction://media"/>
            <a:extLst>
              <a:ext uri="{FF2B5EF4-FFF2-40B4-BE49-F238E27FC236}">
                <a16:creationId xmlns:a16="http://schemas.microsoft.com/office/drawing/2014/main" id="{BDFF19D4-0BC3-40AB-AEAC-BAF1E6F093E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19426" y="1674190"/>
            <a:ext cx="6565285" cy="369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1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2" name="Rectangle 37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Flag of Bosnia and Herzegovina">
            <a:extLst>
              <a:ext uri="{FF2B5EF4-FFF2-40B4-BE49-F238E27FC236}">
                <a16:creationId xmlns:a16="http://schemas.microsoft.com/office/drawing/2014/main" id="{0A483B54-3F81-4A4B-9279-446DA3151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4" r="31251" b="-9"/>
          <a:stretch/>
        </p:blipFill>
        <p:spPr bwMode="auto">
          <a:xfrm>
            <a:off x="3102823" y="289870"/>
            <a:ext cx="2665189" cy="2665189"/>
          </a:xfrm>
          <a:custGeom>
            <a:avLst/>
            <a:gdLst/>
            <a:ahLst/>
            <a:cxnLst/>
            <a:rect l="l" t="t" r="r" b="b"/>
            <a:pathLst>
              <a:path w="2255084" h="2255084">
                <a:moveTo>
                  <a:pt x="1127542" y="0"/>
                </a:moveTo>
                <a:cubicBezTo>
                  <a:pt x="1750266" y="0"/>
                  <a:pt x="2255084" y="504818"/>
                  <a:pt x="2255084" y="1127542"/>
                </a:cubicBezTo>
                <a:cubicBezTo>
                  <a:pt x="2255084" y="1750266"/>
                  <a:pt x="1750266" y="2255084"/>
                  <a:pt x="1127542" y="2255084"/>
                </a:cubicBezTo>
                <a:cubicBezTo>
                  <a:pt x="504818" y="2255084"/>
                  <a:pt x="0" y="1750266"/>
                  <a:pt x="0" y="1127542"/>
                </a:cubicBezTo>
                <a:cubicBezTo>
                  <a:pt x="0" y="504818"/>
                  <a:pt x="504818" y="0"/>
                  <a:pt x="11275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4" name="Oval 373">
            <a:extLst>
              <a:ext uri="{FF2B5EF4-FFF2-40B4-BE49-F238E27FC236}">
                <a16:creationId xmlns:a16="http://schemas.microsoft.com/office/drawing/2014/main" id="{8EEB3127-4A39-4F76-935D-6AC8D51AC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8562" y="2003061"/>
            <a:ext cx="4288094" cy="4288094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>
            <a:extLst>
              <a:ext uri="{FF2B5EF4-FFF2-40B4-BE49-F238E27FC236}">
                <a16:creationId xmlns:a16="http://schemas.microsoft.com/office/drawing/2014/main" id="{98F2E216-6526-433B-8072-DEE222DC9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929" y="2003061"/>
            <a:ext cx="4288094" cy="4288094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8" name="Oval 377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1925092"/>
            <a:ext cx="4288094" cy="42880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6EDBB-2397-4269-B700-9B7482AC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567199"/>
            <a:ext cx="4031808" cy="305305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Brčko, Bosnia and Herzegovina</a:t>
            </a:r>
          </a:p>
        </p:txBody>
      </p:sp>
      <p:grpSp>
        <p:nvGrpSpPr>
          <p:cNvPr id="380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4" name="Graphic 4">
            <a:extLst>
              <a:ext uri="{FF2B5EF4-FFF2-40B4-BE49-F238E27FC236}">
                <a16:creationId xmlns:a16="http://schemas.microsoft.com/office/drawing/2014/main" id="{0AD1D347-1879-4D73-8825-EB52119D1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7F1D1C6D-7D18-44AC-80B7-823AD45FD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070CF9AD-9B31-49A2-8AF5-69B249840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4E9D0A03-A290-4C8D-8498-85F0E5B1A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5F4661E7-465D-4874-BC3A-E55093CD3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EB79F073-B639-485B-93F6-958951EF3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9153A942-5C48-4EF4-AA18-82AC90C55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8EA4BCEE-B2B4-4870-B921-B3C0D7297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41271C20-03BB-47FA-A17B-09825E723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62C689A3-3820-4AFE-950D-CDA05D968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0EB9DAC1-A980-4285-9059-16D6B748C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8D286A4C-6E67-462D-8807-EEF90F4C5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B7CABE22-D7D1-4970-BE8D-8E7B26FAA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9A59EB07-44AA-4839-A550-764F0C1C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A07BD093-A681-4C0E-89E1-28B79FDC5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954D3B41-D31B-418C-98E8-3DA9F7BE0B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22C9153D-F851-40ED-A291-F586E67A8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D14F8536-E81B-4336-9991-6F1B3447E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1BCE3D87-8E1E-4E3C-B336-E161FE142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0E57FCB1-61DD-4742-9F4E-0622EE2623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8AC07452-C190-4DFF-9A85-7E0494E63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DDC1E49D-0160-40EF-B62C-3682A0113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0FF01E4E-41B3-4E3A-9069-2C00F199A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5C155535-D387-426C-8835-08EA1625D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130D8708-8C20-411A-99F6-39B7A15D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172CE489-867A-498C-85D0-99ED8A50D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13A369D6-BC7C-46B6-9802-41F7FE32F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A735936F-8515-4CF4-A1E4-7466BFAD3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952E14F4-2A50-4876-A835-D7B7B7F05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5AD1B584-BCD9-47C1-BF94-A9B03E0A5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CE78B189-4AAE-4308-BE2A-561CE6E26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534F693D-9FD0-4BF4-9BCA-CAA391EE7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DC8A20BE-5976-437A-94F2-7869D1D4C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C2797F1A-9D8B-4AC7-8A7E-C088A7B61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BB8BB9ED-3A10-495E-A450-4573A83A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C84AAD79-9D91-4601-AE6B-E3CC0AC23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06966F3D-45BD-4D12-8447-B9669E9AD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C19B4C07-AFE8-42F6-8060-AB4FD27F8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6BCBEC46-CA76-424D-AE21-335765D37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32244D96-1DD8-4D90-B4DA-58056941D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EBFFC670-5D4A-4609-979B-30BE38D30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BBA6EA23-F2B4-49FA-86BB-40794E01B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89E16F95-4ED7-4D4A-A1FB-A9FFE3387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B6602585-A0C4-419E-9F64-E17CC3004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680EC182-6DF1-4FF2-9C46-E24857CE3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E71D4C4B-3242-45D7-BBC6-3168AF117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5C43A586-0AEE-4520-8AE3-78557E8D5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3881E1E2-63F4-44A6-8FD4-E0031DDB0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8209E85B-A99A-4679-B958-DFD6FAC39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5AD3B901-0837-4EB4-B0BD-B5317762B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407F6141-18B7-42F5-AB8A-095FA602A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185154CE-9C1F-421D-A58A-D337E3179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959AAA97-B6F9-4CB6-B294-955DE265B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3696AC66-45F9-4D0A-978B-EBAFCBA8B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C8064064-C0D3-4A54-9D36-EB2759F07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696DAF67-B510-431C-81CE-598A220ED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4DFF3B41-BD0E-4E80-BE32-AAB566084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2E1C296D-C2BB-405E-A9E1-CD0C777E6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5E012E94-1E82-4743-9646-D27796E3DD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0506F7E7-8613-4F49-9B22-E8B9A8F89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667EFAB5-5519-4B20-B488-61E365357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7A46CD3C-8282-430D-84A6-668594635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09F667CC-51FA-4373-BF89-FDA9E6F57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52824720-77CA-4EFE-9B9B-F3C5DA5E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DAAD48D1-498E-407D-8773-B32DA5177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F3761232-AC0F-4415-8849-2CE14A66E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F9671C34-F1B1-4964-861B-05E12FC14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A6D215CD-DE5C-4A36-8294-B856C4DFF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14F60611-ACD0-4AE1-9FF4-655DEF77E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54878BD8-4838-4CE8-8CED-48C75E453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ED34C671-92D6-4570-BDA7-7047026CD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E4ADB496-4E8C-4F69-A20E-AC11036CB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E05521A6-994C-4653-BE99-FCE71F6D1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10F93860-B875-4D68-ACE0-2F8F7CAAD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74CF85EE-C965-4602-9DB3-B22125155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CAC91C65-14F2-4458-A79D-647B28E04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91958A69-ABD1-441F-817D-8868D3E79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85B41124-1179-4F9F-8B23-B94A98BA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A44F475B-8586-4535-86BE-7FB5F76C6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285243B3-5329-4312-9C9F-FBC77AF48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87C78038-CD15-4BEE-8688-B22F822C6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401EB7F4-2569-4602-A5DC-ECF750A64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C5AFCDCE-A4B9-4DFD-A39D-6C4513C47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1869FF3F-68C9-4316-AF81-44CCC551BC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AAD11538-8098-4355-8DDD-D681DFAC3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0F3F997E-AED9-480A-A0E8-2593AF3C1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F621AF23-CD1C-4A82-934F-1C051FE78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CF7C8D23-402E-4902-9877-2933C68B3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166214BF-105C-4C50-A658-BB800D624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DB657FB8-0889-47B9-9F7A-35C6F5E43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A02347C2-D097-4E47-9E71-D0AC7E0B2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DF0D715C-2DC6-4444-95E7-C9E31D654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3E98A78E-FE40-406F-BB29-CE723A4A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25623FBB-A3DE-4893-B1E4-09BFE6EB7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98BD75D0-FB16-44AA-8F4B-9319502DD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65B25A8E-2993-4CE5-A81A-932105A42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8D8D167B-C705-4729-899E-AC9AE463C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670FBA7C-F842-4775-B83D-AEC5F14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DC68FA78-D012-4A89-8B7E-3CF189316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8F14C2D5-2A65-48C1-AC1C-D4C29BBA9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22D4725A-DD05-406E-84D7-50DAC6BFB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1F292F3E-E6A6-41E9-9AF9-DF240E914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152F5E4F-6F5D-4FF5-AADC-77BF4906C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2EA96C5C-38D5-4D0F-9A75-F1C485604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A213E386-079B-4951-BD48-B86432246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F9C52A50-FC6F-4CF8-96ED-B16AC428B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0AD79090-842D-4363-9CDB-03CA19DB2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8B923BC0-6A72-4261-907F-568CEF3D9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682D956C-7F2C-45F4-8EB5-B9637909A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5AF71042-41A5-405B-A14C-9E194529D7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DC068DA5-7174-4664-9C13-4F7ABAFC1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00525F2C-C937-4BE3-AF79-3540A6E1C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6CA46F03-C9C9-4425-82A8-2110001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6D21589A-A316-4E71-B638-D33C4141B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C0B918FA-95C1-4373-B66D-56936BB7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CBF04F9E-EC09-43BE-A049-082DE1531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35A8838D-5812-49CE-80E4-E0CE11424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379B4036-BE45-42C0-929B-42932369A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40E913D5-5568-4901-883B-8C42A8F3D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A1B52038-9622-4802-81BA-ACC198475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D0DEAC10-5A6B-47AD-A728-CE2C8CF13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D1B38B28-66AD-4A02-AE15-F762137B2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0BAF1CE8-3AF3-4FF2-8F0B-3BC7A4740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4D9937F5-39C5-49BB-A3F1-21D0730BF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A48A61DC-ED1D-4B72-828E-9FD85AF26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6A89B28D-13E0-46C3-AB20-6DBEDB61D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B17F470D-67A6-475E-9F1C-9D1FCD4DF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0C116B5B-C2BF-4A29-920C-0E6D2A865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977DFF22-98A9-4A00-B45B-BA0024E4B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233D6D17-E307-4F26-9F91-607B2D1B9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F044F5F0-FB5F-4364-A17D-B476349E1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C51E13B0-54FA-4C07-A08D-0035E29D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B23AA2A7-69AA-4892-8D19-6786784B89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C22409CA-4103-489E-9A88-9E822AC42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2941B7FE-F0B4-4717-BE8E-31EE09F5C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AA36A1CD-E7E3-400D-BBA9-1B8363460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42D8F4BE-D92B-483E-8049-5FDA3FD40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77725CAB-E398-42F8-A5E5-8ACED1B61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782EF470-319A-4DCA-AB6F-B4441DD59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ECBF0AE1-7C37-4F3E-B37A-44CAD6900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87EE399C-60A0-43AB-AD85-CAEDD25A8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6DEF9E1C-0288-422F-9D39-B2B97B0BD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B9FD4213-CE93-46E6-A356-5C9B681A6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32AF21C6-5C6A-4ADC-98CE-0C897306F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67C50FF0-A4F6-4B10-91CC-CC456891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DF34FC9E-632A-4B97-AB95-812ABD859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6943D9D5-E01E-4A32-A5D1-AD61A32EC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5F93C502-F4AC-4D2C-A43D-85093C59A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AFCADD6C-627D-43CE-9413-A793AAA085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E7838A6E-823E-4306-9088-5AFE0912E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5F20A74B-CE15-4678-8E60-8983D4B53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AB4409F0-44F9-411F-8711-53B028783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64A642A9-686F-402A-920C-EDB02B2FE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B2B4D5D4-0C5C-4D98-9738-D245840A71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F70D7430-18D9-4B8F-9F7A-308C701930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764FC2A4-5817-4FA0-A4A7-6653D1DA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84DCF9E7-E283-43A0-9C25-F70016263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A24478FE-2D73-495D-A2CE-6D1D87C25A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024EF5F2-46E7-4950-93D0-371415B78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F1E76799-6B37-47A7-B311-D4AD1BB56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18E48635-AD82-4B9C-BD64-E19D0DCD3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FFE8012D-8F5A-48C7-A667-EF1782E17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24D6A3A1-CDCE-458B-B3ED-792E80025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CD8FB40D-7336-4F24-9F28-25EC9AE6C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75683C3C-C038-49EA-9635-AC7B82AF2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6286FF4B-0471-47B5-AA6C-8BA5CC04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CEB73580-6577-4A7A-A7EA-E79093D9D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9E97866D-632F-4778-992C-F2750D608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5A7AC897-3ADD-4A69-A122-EA6F8EFD2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06C3FE79-4EEC-4CF3-92A0-F6BC9F8B4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B4CD-9F65-4973-B707-A27BB27E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68" name="Content Placeholder 2">
            <a:extLst>
              <a:ext uri="{FF2B5EF4-FFF2-40B4-BE49-F238E27FC236}">
                <a16:creationId xmlns:a16="http://schemas.microsoft.com/office/drawing/2014/main" id="{FD3FC75F-A3C8-4678-8989-8BFD161AC7D6}"/>
              </a:ext>
            </a:extLst>
          </p:cNvPr>
          <p:cNvSpPr txBox="1">
            <a:spLocks/>
          </p:cNvSpPr>
          <p:nvPr/>
        </p:nvSpPr>
        <p:spPr>
          <a:xfrm>
            <a:off x="6820245" y="1088040"/>
            <a:ext cx="4974771" cy="5822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latin typeface="Quire Sans" panose="020B0502040400020003" pitchFamily="34" charset="0"/>
                <a:cs typeface="Quire Sans" panose="020B0502040400020003" pitchFamily="34" charset="0"/>
              </a:rPr>
              <a:t>Interesting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re Sans" panose="020B0502040400020003" pitchFamily="34" charset="0"/>
                <a:cs typeface="Quire Sans" panose="020B0502040400020003" pitchFamily="34" charset="0"/>
              </a:rPr>
              <a:t> </a:t>
            </a:r>
            <a:r>
              <a:rPr lang="en-US" sz="4000" dirty="0">
                <a:latin typeface="Quire Sans" panose="020B0502040400020003" pitchFamily="34" charset="0"/>
                <a:cs typeface="Quire Sans" panose="020B0502040400020003" pitchFamily="34" charset="0"/>
              </a:rPr>
              <a:t>Facts</a:t>
            </a:r>
          </a:p>
          <a:p>
            <a:endParaRPr lang="en-US" sz="1700" dirty="0"/>
          </a:p>
        </p:txBody>
      </p:sp>
      <p:sp>
        <p:nvSpPr>
          <p:cNvPr id="373" name="Rectangle: Rounded Corners 372">
            <a:extLst>
              <a:ext uri="{FF2B5EF4-FFF2-40B4-BE49-F238E27FC236}">
                <a16:creationId xmlns:a16="http://schemas.microsoft.com/office/drawing/2014/main" id="{BFCF31D0-25F8-48E3-A1C6-0C0260756910}"/>
              </a:ext>
            </a:extLst>
          </p:cNvPr>
          <p:cNvSpPr/>
          <p:nvPr/>
        </p:nvSpPr>
        <p:spPr>
          <a:xfrm>
            <a:off x="7173283" y="3985432"/>
            <a:ext cx="4268693" cy="1319448"/>
          </a:xfrm>
          <a:prstGeom prst="roundRect">
            <a:avLst/>
          </a:prstGeom>
          <a:solidFill>
            <a:srgbClr val="00239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Brčko is the only entirely self-governing city in Europe</a:t>
            </a:r>
          </a:p>
        </p:txBody>
      </p:sp>
      <p:sp>
        <p:nvSpPr>
          <p:cNvPr id="375" name="Rectangle: Rounded Corners 374">
            <a:extLst>
              <a:ext uri="{FF2B5EF4-FFF2-40B4-BE49-F238E27FC236}">
                <a16:creationId xmlns:a16="http://schemas.microsoft.com/office/drawing/2014/main" id="{D86E6112-9B8F-42B9-8BE5-6959B0A7549F}"/>
              </a:ext>
            </a:extLst>
          </p:cNvPr>
          <p:cNvSpPr/>
          <p:nvPr/>
        </p:nvSpPr>
        <p:spPr>
          <a:xfrm>
            <a:off x="7232872" y="2168117"/>
            <a:ext cx="4268693" cy="1319448"/>
          </a:xfrm>
          <a:prstGeom prst="roundRect">
            <a:avLst/>
          </a:prstGeom>
          <a:solidFill>
            <a:srgbClr val="FECB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Louis has the largest Bosnian population outside Europe</a:t>
            </a:r>
          </a:p>
        </p:txBody>
      </p:sp>
    </p:spTree>
    <p:extLst>
      <p:ext uri="{BB962C8B-B14F-4D97-AF65-F5344CB8AC3E}">
        <p14:creationId xmlns:p14="http://schemas.microsoft.com/office/powerpoint/2010/main" val="41022773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C873B-7EBD-47FE-AFCD-A39549D78195}"/>
              </a:ext>
            </a:extLst>
          </p:cNvPr>
          <p:cNvSpPr txBox="1"/>
          <p:nvPr/>
        </p:nvSpPr>
        <p:spPr>
          <a:xfrm>
            <a:off x="3416104" y="431985"/>
            <a:ext cx="535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Szczecin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757C4-6DCD-4174-AED0-53643F98BDFC}"/>
              </a:ext>
            </a:extLst>
          </p:cNvPr>
          <p:cNvSpPr txBox="1"/>
          <p:nvPr/>
        </p:nvSpPr>
        <p:spPr>
          <a:xfrm>
            <a:off x="80098" y="1415098"/>
            <a:ext cx="120318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Quire Sans" panose="020B0502040400020003" pitchFamily="34" charset="0"/>
                <a:cs typeface="Quire Sans" panose="020B0502040400020003" pitchFamily="34" charset="0"/>
              </a:rPr>
              <a:t>True or False:</a:t>
            </a:r>
          </a:p>
          <a:p>
            <a:pPr algn="ctr"/>
            <a:r>
              <a:rPr lang="en-US" sz="2400" dirty="0">
                <a:latin typeface="Quire Sans" panose="020B0502040400020003" pitchFamily="34" charset="0"/>
                <a:cs typeface="Quire Sans" panose="020B0502040400020003" pitchFamily="34" charset="0"/>
              </a:rPr>
              <a:t>Szczecin was designed by Georges-Eugene Haussmann, who also designed Paris.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2A6B0F-0013-4DA3-A35F-B20D3AA43A14}"/>
              </a:ext>
            </a:extLst>
          </p:cNvPr>
          <p:cNvSpPr/>
          <p:nvPr/>
        </p:nvSpPr>
        <p:spPr>
          <a:xfrm>
            <a:off x="2813616" y="3013548"/>
            <a:ext cx="2679895" cy="1674878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bg1"/>
                </a:solidFill>
                <a:latin typeface="Berlin Sans FB" panose="020E0602020502020306" pitchFamily="34" charset="0"/>
              </a:rPr>
              <a:t>True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348337-A3C9-405D-8A4D-CB271AD230F2}"/>
              </a:ext>
            </a:extLst>
          </p:cNvPr>
          <p:cNvSpPr/>
          <p:nvPr/>
        </p:nvSpPr>
        <p:spPr>
          <a:xfrm>
            <a:off x="6698491" y="3013548"/>
            <a:ext cx="2679895" cy="1674878"/>
          </a:xfrm>
          <a:custGeom>
            <a:avLst/>
            <a:gdLst>
              <a:gd name="connsiteX0" fmla="*/ 0 w 2752259"/>
              <a:gd name="connsiteY0" fmla="*/ 0 h 1651355"/>
              <a:gd name="connsiteX1" fmla="*/ 2752259 w 2752259"/>
              <a:gd name="connsiteY1" fmla="*/ 0 h 1651355"/>
              <a:gd name="connsiteX2" fmla="*/ 2752259 w 2752259"/>
              <a:gd name="connsiteY2" fmla="*/ 1651355 h 1651355"/>
              <a:gd name="connsiteX3" fmla="*/ 0 w 2752259"/>
              <a:gd name="connsiteY3" fmla="*/ 1651355 h 1651355"/>
              <a:gd name="connsiteX4" fmla="*/ 0 w 2752259"/>
              <a:gd name="connsiteY4" fmla="*/ 0 h 16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2259" h="1651355">
                <a:moveTo>
                  <a:pt x="0" y="0"/>
                </a:moveTo>
                <a:lnTo>
                  <a:pt x="2752259" y="0"/>
                </a:lnTo>
                <a:lnTo>
                  <a:pt x="2752259" y="1651355"/>
                </a:lnTo>
                <a:lnTo>
                  <a:pt x="0" y="1651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308962"/>
              <a:satOff val="-4011"/>
              <a:lumOff val="261"/>
              <a:alphaOff val="0"/>
            </a:schemeClr>
          </a:fillRef>
          <a:effectRef idx="0">
            <a:schemeClr val="accent5">
              <a:hueOff val="-2308962"/>
              <a:satOff val="-4011"/>
              <a:lumOff val="2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5740" tIns="205740" rIns="205740" bIns="205740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Berlin Sans FB" panose="020E0602020502020306" pitchFamily="34" charset="0"/>
              </a:rPr>
              <a:t>False</a:t>
            </a:r>
            <a:endParaRPr lang="en-US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9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23" name="Freeform: Shape 32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33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34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35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36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8" name="Oval 38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29" name="Rectangle 40">
            <a:extLst>
              <a:ext uri="{FF2B5EF4-FFF2-40B4-BE49-F238E27FC236}">
                <a16:creationId xmlns:a16="http://schemas.microsoft.com/office/drawing/2014/main" id="{51F77B6A-7F53-4B28-B73D-C8CC899A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0" name="Group 42">
            <a:extLst>
              <a:ext uri="{FF2B5EF4-FFF2-40B4-BE49-F238E27FC236}">
                <a16:creationId xmlns:a16="http://schemas.microsoft.com/office/drawing/2014/main" id="{2515629F-0D83-4A44-A125-CD50FC66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013" y="1361348"/>
            <a:ext cx="4833902" cy="4258176"/>
            <a:chOff x="1674895" y="1345036"/>
            <a:chExt cx="5428610" cy="421093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A5080B-EAC4-4530-815C-DE8DACA09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44">
              <a:extLst>
                <a:ext uri="{FF2B5EF4-FFF2-40B4-BE49-F238E27FC236}">
                  <a16:creationId xmlns:a16="http://schemas.microsoft.com/office/drawing/2014/main" id="{14667345-04B5-4757-9CE0-969DC1DE5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2" name="Freeform: Shape 46">
            <a:extLst>
              <a:ext uri="{FF2B5EF4-FFF2-40B4-BE49-F238E27FC236}">
                <a16:creationId xmlns:a16="http://schemas.microsoft.com/office/drawing/2014/main" id="{F6E412EF-CF39-4C25-85B0-DB30B1B0A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800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3" name="Freeform: Shape 48">
            <a:extLst>
              <a:ext uri="{FF2B5EF4-FFF2-40B4-BE49-F238E27FC236}">
                <a16:creationId xmlns:a16="http://schemas.microsoft.com/office/drawing/2014/main" id="{E8DA6235-17F2-4C9E-88C6-C5D38D8D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76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234" name="Rectangle 50">
            <a:extLst>
              <a:ext uri="{FF2B5EF4-FFF2-40B4-BE49-F238E27FC236}">
                <a16:creationId xmlns:a16="http://schemas.microsoft.com/office/drawing/2014/main" id="{B55DEF71-1741-4489-8E77-46FC5BAA6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 52">
            <a:extLst>
              <a:ext uri="{FF2B5EF4-FFF2-40B4-BE49-F238E27FC236}">
                <a16:creationId xmlns:a16="http://schemas.microsoft.com/office/drawing/2014/main" id="{82347B6D-A7CC-48EB-861F-917D0D61E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F071C0-F570-42F4-A08D-32CE01C31D81}"/>
              </a:ext>
            </a:extLst>
          </p:cNvPr>
          <p:cNvSpPr txBox="1"/>
          <p:nvPr/>
        </p:nvSpPr>
        <p:spPr>
          <a:xfrm>
            <a:off x="1689435" y="1379083"/>
            <a:ext cx="4203323" cy="29027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cap="all" spc="1500" dirty="0">
                <a:latin typeface="+mj-lt"/>
                <a:ea typeface="Source Sans Pro SemiBold" panose="020B0603030403020204" pitchFamily="34" charset="0"/>
                <a:cs typeface="+mj-cs"/>
              </a:rPr>
              <a:t>Great job! Make sure to submit your answers to the St. Louis Sister Cities Quizzes!</a:t>
            </a:r>
          </a:p>
        </p:txBody>
      </p:sp>
      <p:grpSp>
        <p:nvGrpSpPr>
          <p:cNvPr id="236" name="Group 54">
            <a:extLst>
              <a:ext uri="{FF2B5EF4-FFF2-40B4-BE49-F238E27FC236}">
                <a16:creationId xmlns:a16="http://schemas.microsoft.com/office/drawing/2014/main" id="{7D8E00FA-5561-4253-B903-92B49719E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11971" y="858936"/>
            <a:ext cx="693403" cy="693403"/>
            <a:chOff x="5211971" y="858936"/>
            <a:chExt cx="693403" cy="693403"/>
          </a:xfrm>
        </p:grpSpPr>
        <p:sp>
          <p:nvSpPr>
            <p:cNvPr id="237" name="Graphic 212">
              <a:extLst>
                <a:ext uri="{FF2B5EF4-FFF2-40B4-BE49-F238E27FC236}">
                  <a16:creationId xmlns:a16="http://schemas.microsoft.com/office/drawing/2014/main" id="{A753B935-E3DD-466D-BFAC-68E0BE02D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11971" y="858936"/>
              <a:ext cx="693403" cy="693403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38" name="Graphic 212">
              <a:extLst>
                <a:ext uri="{FF2B5EF4-FFF2-40B4-BE49-F238E27FC236}">
                  <a16:creationId xmlns:a16="http://schemas.microsoft.com/office/drawing/2014/main" id="{FB034F26-4148-4B59-B493-14D7A9A8B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11971" y="858936"/>
              <a:ext cx="693403" cy="693403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239" name="Oval 58">
            <a:extLst>
              <a:ext uri="{FF2B5EF4-FFF2-40B4-BE49-F238E27FC236}">
                <a16:creationId xmlns:a16="http://schemas.microsoft.com/office/drawing/2014/main" id="{A7A0A46D-CC9B-4E32-870A-7BC2DF940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0" name="Oval 60">
            <a:extLst>
              <a:ext uri="{FF2B5EF4-FFF2-40B4-BE49-F238E27FC236}">
                <a16:creationId xmlns:a16="http://schemas.microsoft.com/office/drawing/2014/main" id="{9178722E-1BD0-427E-BAAE-4F206DAB5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41" name="Graphic 185">
            <a:extLst>
              <a:ext uri="{FF2B5EF4-FFF2-40B4-BE49-F238E27FC236}">
                <a16:creationId xmlns:a16="http://schemas.microsoft.com/office/drawing/2014/main" id="{5E6BB5FD-DB7B-4BE3-BA45-1EF042115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42" name="Freeform: Shape 63">
              <a:extLst>
                <a:ext uri="{FF2B5EF4-FFF2-40B4-BE49-F238E27FC236}">
                  <a16:creationId xmlns:a16="http://schemas.microsoft.com/office/drawing/2014/main" id="{9929FF76-4B3A-4294-BE6E-B507B22D1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64">
              <a:extLst>
                <a:ext uri="{FF2B5EF4-FFF2-40B4-BE49-F238E27FC236}">
                  <a16:creationId xmlns:a16="http://schemas.microsoft.com/office/drawing/2014/main" id="{253C18A4-10CC-4E91-A8A2-D5368972A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65">
              <a:extLst>
                <a:ext uri="{FF2B5EF4-FFF2-40B4-BE49-F238E27FC236}">
                  <a16:creationId xmlns:a16="http://schemas.microsoft.com/office/drawing/2014/main" id="{6356AC2F-73E0-44FD-B346-A209D274D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66">
              <a:extLst>
                <a:ext uri="{FF2B5EF4-FFF2-40B4-BE49-F238E27FC236}">
                  <a16:creationId xmlns:a16="http://schemas.microsoft.com/office/drawing/2014/main" id="{95A85581-9712-414C-82D4-2FE96ACB2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67">
              <a:extLst>
                <a:ext uri="{FF2B5EF4-FFF2-40B4-BE49-F238E27FC236}">
                  <a16:creationId xmlns:a16="http://schemas.microsoft.com/office/drawing/2014/main" id="{1B0828F2-35E7-4424-8082-6C258B676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33F0D8-A22B-4136-82BD-AD112CC5EF27}"/>
              </a:ext>
            </a:extLst>
          </p:cNvPr>
          <p:cNvSpPr txBox="1"/>
          <p:nvPr/>
        </p:nvSpPr>
        <p:spPr>
          <a:xfrm>
            <a:off x="2423731" y="4677033"/>
            <a:ext cx="301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  <a:hlinkClick r:id="rId2"/>
              </a:rPr>
              <a:t>Click here to take the quiz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AD8276D8-4248-4DF0-8EA3-65CE22D60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87585" y="2297547"/>
            <a:ext cx="4097870" cy="21257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567090-DD84-4146-95CD-F3699BD64EE3}"/>
              </a:ext>
            </a:extLst>
          </p:cNvPr>
          <p:cNvSpPr txBox="1"/>
          <p:nvPr/>
        </p:nvSpPr>
        <p:spPr>
          <a:xfrm>
            <a:off x="9333971" y="4172426"/>
            <a:ext cx="3048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75000"/>
                  </a:schemeClr>
                </a:solidFill>
                <a:hlinkClick r:id="rId4" tooltip="http://gorgeousfootstepsinthesand.blogspot.com/2008_12_01_archiv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600" dirty="0">
                <a:solidFill>
                  <a:schemeClr val="tx1">
                    <a:lumMod val="75000"/>
                  </a:schemeClr>
                </a:solidFill>
              </a:rPr>
              <a:t> by Unknown Author is licensed under </a:t>
            </a:r>
            <a:r>
              <a:rPr lang="en-US" sz="600" dirty="0">
                <a:solidFill>
                  <a:schemeClr val="tx1">
                    <a:lumMod val="75000"/>
                  </a:schemeClr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57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918B5E-45E4-4F15-9BC6-9BE825C9B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28" y="988510"/>
            <a:ext cx="9475543" cy="48809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AE5D95-9308-45CB-9AF3-3D3EE3D35C7D}"/>
              </a:ext>
            </a:extLst>
          </p:cNvPr>
          <p:cNvSpPr txBox="1"/>
          <p:nvPr/>
        </p:nvSpPr>
        <p:spPr>
          <a:xfrm>
            <a:off x="7478971" y="1640220"/>
            <a:ext cx="1208014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Brcko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8A7E0CE-A444-4C08-88CF-539165C52C69}"/>
              </a:ext>
            </a:extLst>
          </p:cNvPr>
          <p:cNvSpPr/>
          <p:nvPr/>
        </p:nvSpPr>
        <p:spPr>
          <a:xfrm>
            <a:off x="465632" y="4681057"/>
            <a:ext cx="2445348" cy="1642249"/>
          </a:xfrm>
          <a:prstGeom prst="wedgeRoundRectCallout">
            <a:avLst>
              <a:gd name="adj1" fmla="val 3356"/>
              <a:gd name="adj2" fmla="val 6113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Where is Brčko?</a:t>
            </a:r>
          </a:p>
        </p:txBody>
      </p:sp>
    </p:spTree>
    <p:extLst>
      <p:ext uri="{BB962C8B-B14F-4D97-AF65-F5344CB8AC3E}">
        <p14:creationId xmlns:p14="http://schemas.microsoft.com/office/powerpoint/2010/main" val="3533566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4" name="Online Media 3" title="Brcko the multi-cultured town of Europe">
            <a:hlinkClick r:id="" action="ppaction://media"/>
            <a:extLst>
              <a:ext uri="{FF2B5EF4-FFF2-40B4-BE49-F238E27FC236}">
                <a16:creationId xmlns:a16="http://schemas.microsoft.com/office/drawing/2014/main" id="{9F8BD658-B2D4-46B2-9DE6-55829FC04DB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30254" y="1394615"/>
            <a:ext cx="7233370" cy="4068770"/>
          </a:xfrm>
          <a:prstGeom prst="rect">
            <a:avLst/>
          </a:prstGeom>
          <a:ln w="28575">
            <a:noFill/>
          </a:ln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BCCCDB27-90EF-4D09-80A1-5AA3733C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562" y="256449"/>
            <a:ext cx="2604281" cy="13448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spc="600" dirty="0"/>
              <a:t>Brčko</a:t>
            </a:r>
            <a:endParaRPr lang="en-US" sz="6000" b="1" cap="all" spc="600" dirty="0">
              <a:ea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73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unkyShapesDarkVTI">
  <a:themeElements>
    <a:clrScheme name="Custom 4">
      <a:dk1>
        <a:srgbClr val="FFFFFF"/>
      </a:dk1>
      <a:lt1>
        <a:srgbClr val="000000"/>
      </a:lt1>
      <a:dk2>
        <a:srgbClr val="F3FFF8"/>
      </a:dk2>
      <a:lt2>
        <a:srgbClr val="2D2D2D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1336</Words>
  <Application>Microsoft Office PowerPoint</Application>
  <PresentationFormat>Widescreen</PresentationFormat>
  <Paragraphs>222</Paragraphs>
  <Slides>71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Open Sans</vt:lpstr>
      <vt:lpstr>Roboto</vt:lpstr>
      <vt:lpstr>Aharoni</vt:lpstr>
      <vt:lpstr>Arial</vt:lpstr>
      <vt:lpstr>Berlin Sans FB</vt:lpstr>
      <vt:lpstr>Calibri</vt:lpstr>
      <vt:lpstr>Comic Sans MS</vt:lpstr>
      <vt:lpstr>Quire Sans</vt:lpstr>
      <vt:lpstr>Source Sans Pro</vt:lpstr>
      <vt:lpstr>FunkyShapesDarkVTI</vt:lpstr>
      <vt:lpstr>St. Louis Sister Cities Tour around The World</vt:lpstr>
      <vt:lpstr>PowerPoint Presentation</vt:lpstr>
      <vt:lpstr>Stuttgart, Germany</vt:lpstr>
      <vt:lpstr>PowerPoint Presentation</vt:lpstr>
      <vt:lpstr>PowerPoint Presentation</vt:lpstr>
      <vt:lpstr>PowerPoint Presentation</vt:lpstr>
      <vt:lpstr>Brčko, Bosnia and Herzegovina</vt:lpstr>
      <vt:lpstr>PowerPoint Presentation</vt:lpstr>
      <vt:lpstr>Brčko</vt:lpstr>
      <vt:lpstr>PowerPoint Presentation</vt:lpstr>
      <vt:lpstr>Nanjing, China</vt:lpstr>
      <vt:lpstr>PowerPoint Presentation</vt:lpstr>
      <vt:lpstr>PowerPoint Presentation</vt:lpstr>
      <vt:lpstr>PowerPoint Presentation</vt:lpstr>
      <vt:lpstr>Rosario, Argentina</vt:lpstr>
      <vt:lpstr>PowerPoint Presentation</vt:lpstr>
      <vt:lpstr>PowerPoint Presentation</vt:lpstr>
      <vt:lpstr>PowerPoint Presentation</vt:lpstr>
      <vt:lpstr>Bogor, Indonesia</vt:lpstr>
      <vt:lpstr>PowerPoint Presentation</vt:lpstr>
      <vt:lpstr>PowerPoint Presentation</vt:lpstr>
      <vt:lpstr>PowerPoint Presentation</vt:lpstr>
      <vt:lpstr>Saint-Louis, Senegal</vt:lpstr>
      <vt:lpstr>PowerPoint Presentation</vt:lpstr>
      <vt:lpstr>PowerPoint Presentation</vt:lpstr>
      <vt:lpstr>PowerPoint Presentation</vt:lpstr>
      <vt:lpstr>Lyon, France</vt:lpstr>
      <vt:lpstr>PowerPoint Presentation</vt:lpstr>
      <vt:lpstr>PowerPoint Presentation</vt:lpstr>
      <vt:lpstr>PowerPoint Presentation</vt:lpstr>
      <vt:lpstr>Suwa, Japan</vt:lpstr>
      <vt:lpstr>PowerPoint Presentation</vt:lpstr>
      <vt:lpstr>PowerPoint Presentation</vt:lpstr>
      <vt:lpstr>PowerPoint Presentation</vt:lpstr>
      <vt:lpstr>Wuhan, China</vt:lpstr>
      <vt:lpstr>PowerPoint Presentation</vt:lpstr>
      <vt:lpstr>PowerPoint Presentation</vt:lpstr>
      <vt:lpstr>PowerPoint Presentation</vt:lpstr>
      <vt:lpstr>San Luis Potosí, Mexico</vt:lpstr>
      <vt:lpstr>Flora and fauna (plants and animals) of San Luis Potosí</vt:lpstr>
      <vt:lpstr>PowerPoint Presentation</vt:lpstr>
      <vt:lpstr>PowerPoint Presentation</vt:lpstr>
      <vt:lpstr>PowerPoint Presentation</vt:lpstr>
      <vt:lpstr>Samara, Russia</vt:lpstr>
      <vt:lpstr>PowerPoint Presentation</vt:lpstr>
      <vt:lpstr>PowerPoint Presentation</vt:lpstr>
      <vt:lpstr>PowerPoint Presentation</vt:lpstr>
      <vt:lpstr>Georgetown, Guyana</vt:lpstr>
      <vt:lpstr>PowerPoint Presentation</vt:lpstr>
      <vt:lpstr>Georgetown, Guyana</vt:lpstr>
      <vt:lpstr>PowerPoint Presentation</vt:lpstr>
      <vt:lpstr>PowerPoint Presentation</vt:lpstr>
      <vt:lpstr>PowerPoint Presentation</vt:lpstr>
      <vt:lpstr>PowerPoint Presentation</vt:lpstr>
      <vt:lpstr>Donegal, Ireland</vt:lpstr>
      <vt:lpstr>PowerPoint Presentation</vt:lpstr>
      <vt:lpstr>PowerPoint Presentation</vt:lpstr>
      <vt:lpstr>PowerPoint Presentation</vt:lpstr>
      <vt:lpstr>Bologna, Italy</vt:lpstr>
      <vt:lpstr>PowerPoint Presentation</vt:lpstr>
      <vt:lpstr>PowerPoint Presentation</vt:lpstr>
      <vt:lpstr>PowerPoint Presentation</vt:lpstr>
      <vt:lpstr>Galway, Ireland</vt:lpstr>
      <vt:lpstr>PowerPoint Presentation</vt:lpstr>
      <vt:lpstr>PowerPoint Presentation</vt:lpstr>
      <vt:lpstr>PowerPoint Presentation</vt:lpstr>
      <vt:lpstr>Szczecin, Poland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St. Louis Sister Cities Tour around The World</dc:title>
  <dc:creator>Bomi Park</dc:creator>
  <cp:lastModifiedBy>Bomi Park</cp:lastModifiedBy>
  <cp:revision>2</cp:revision>
  <dcterms:created xsi:type="dcterms:W3CDTF">2020-08-24T21:33:34Z</dcterms:created>
  <dcterms:modified xsi:type="dcterms:W3CDTF">2020-08-24T21:38:30Z</dcterms:modified>
</cp:coreProperties>
</file>